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360" r:id="rId2"/>
    <p:sldId id="307" r:id="rId3"/>
    <p:sldId id="315" r:id="rId4"/>
    <p:sldId id="272" r:id="rId5"/>
    <p:sldId id="365" r:id="rId6"/>
    <p:sldId id="262" r:id="rId7"/>
    <p:sldId id="261" r:id="rId8"/>
    <p:sldId id="274" r:id="rId9"/>
    <p:sldId id="264" r:id="rId10"/>
    <p:sldId id="265" r:id="rId11"/>
    <p:sldId id="316" r:id="rId12"/>
    <p:sldId id="270" r:id="rId13"/>
    <p:sldId id="285" r:id="rId14"/>
    <p:sldId id="269" r:id="rId15"/>
    <p:sldId id="291" r:id="rId16"/>
    <p:sldId id="325" r:id="rId17"/>
    <p:sldId id="271" r:id="rId18"/>
    <p:sldId id="287" r:id="rId19"/>
    <p:sldId id="292" r:id="rId20"/>
    <p:sldId id="363" r:id="rId21"/>
    <p:sldId id="319" r:id="rId22"/>
    <p:sldId id="364" r:id="rId23"/>
    <p:sldId id="366" r:id="rId24"/>
    <p:sldId id="321" r:id="rId25"/>
    <p:sldId id="327" r:id="rId26"/>
    <p:sldId id="328" r:id="rId27"/>
    <p:sldId id="361" r:id="rId28"/>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41A2CAD-0D47-4832-BCEB-43AB93E6F7A5}">
          <p14:sldIdLst>
            <p14:sldId id="360"/>
            <p14:sldId id="307"/>
            <p14:sldId id="315"/>
            <p14:sldId id="272"/>
            <p14:sldId id="365"/>
            <p14:sldId id="262"/>
            <p14:sldId id="261"/>
            <p14:sldId id="274"/>
            <p14:sldId id="264"/>
            <p14:sldId id="265"/>
            <p14:sldId id="316"/>
            <p14:sldId id="270"/>
            <p14:sldId id="285"/>
            <p14:sldId id="269"/>
            <p14:sldId id="291"/>
            <p14:sldId id="325"/>
            <p14:sldId id="271"/>
            <p14:sldId id="287"/>
            <p14:sldId id="292"/>
            <p14:sldId id="363"/>
            <p14:sldId id="319"/>
            <p14:sldId id="364"/>
            <p14:sldId id="366"/>
            <p14:sldId id="321"/>
            <p14:sldId id="327"/>
            <p14:sldId id="328"/>
            <p14:sldId id="3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00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94660"/>
  </p:normalViewPr>
  <p:slideViewPr>
    <p:cSldViewPr snapToGrid="0">
      <p:cViewPr varScale="1">
        <p:scale>
          <a:sx n="108" d="100"/>
          <a:sy n="108" d="100"/>
        </p:scale>
        <p:origin x="6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2018/9/22</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与副标题">
    <p:spTree>
      <p:nvGrpSpPr>
        <p:cNvPr id="1" name=""/>
        <p:cNvGrpSpPr/>
        <p:nvPr/>
      </p:nvGrpSpPr>
      <p:grpSpPr>
        <a:xfrm>
          <a:off x="0" y="0"/>
          <a:ext cx="0" cy="0"/>
          <a:chOff x="0" y="0"/>
          <a:chExt cx="0" cy="0"/>
        </a:xfrm>
      </p:grpSpPr>
      <p:pic>
        <p:nvPicPr>
          <p:cNvPr id="15" name="头图.jpeg" descr="头图.jpeg"/>
          <p:cNvPicPr>
            <a:picLocks noChangeAspect="1"/>
          </p:cNvPicPr>
          <p:nvPr/>
        </p:nvPicPr>
        <p:blipFill>
          <a:blip r:embed="rId2"/>
          <a:srcRect l="5000" r="5000" b="1335"/>
          <a:stretch>
            <a:fillRect/>
          </a:stretch>
        </p:blipFill>
        <p:spPr>
          <a:xfrm>
            <a:off x="-252222" y="-409428"/>
            <a:ext cx="12696578" cy="7927224"/>
          </a:xfrm>
          <a:prstGeom prst="rect">
            <a:avLst/>
          </a:prstGeom>
          <a:ln w="12700">
            <a:miter lim="400000"/>
            <a:headEnd/>
            <a:tailEnd/>
          </a:ln>
        </p:spPr>
      </p:pic>
      <p:pic>
        <p:nvPicPr>
          <p:cNvPr id="16" name="图像" descr="图像"/>
          <p:cNvPicPr>
            <a:picLocks noChangeAspect="1"/>
          </p:cNvPicPr>
          <p:nvPr/>
        </p:nvPicPr>
        <p:blipFill>
          <a:blip r:embed="rId3"/>
          <a:stretch>
            <a:fillRect/>
          </a:stretch>
        </p:blipFill>
        <p:spPr>
          <a:xfrm>
            <a:off x="10344183" y="258172"/>
            <a:ext cx="1388991" cy="237596"/>
          </a:xfrm>
          <a:prstGeom prst="rect">
            <a:avLst/>
          </a:prstGeom>
          <a:ln w="12700">
            <a:miter lim="400000"/>
            <a:headEnd/>
            <a:tailEnd/>
          </a:ln>
        </p:spPr>
      </p:pic>
      <p:pic>
        <p:nvPicPr>
          <p:cNvPr id="17" name="图像" descr="图像"/>
          <p:cNvPicPr>
            <a:picLocks noChangeAspect="1"/>
          </p:cNvPicPr>
          <p:nvPr/>
        </p:nvPicPr>
        <p:blipFill>
          <a:blip r:embed="rId4"/>
          <a:stretch>
            <a:fillRect/>
          </a:stretch>
        </p:blipFill>
        <p:spPr>
          <a:xfrm rot="16200000">
            <a:off x="1511348" y="-728908"/>
            <a:ext cx="219425" cy="2265728"/>
          </a:xfrm>
          <a:prstGeom prst="rect">
            <a:avLst/>
          </a:prstGeom>
          <a:ln w="12700">
            <a:miter lim="400000"/>
            <a:headEnd/>
            <a:tailEnd/>
          </a:ln>
        </p:spPr>
      </p:pic>
      <p:sp>
        <p:nvSpPr>
          <p:cNvPr id="18" name="线条"/>
          <p:cNvSpPr/>
          <p:nvPr/>
        </p:nvSpPr>
        <p:spPr>
          <a:xfrm>
            <a:off x="478425" y="600075"/>
            <a:ext cx="5747811" cy="0"/>
          </a:xfrm>
          <a:prstGeom prst="line">
            <a:avLst/>
          </a:prstGeom>
          <a:ln w="12700">
            <a:solidFill>
              <a:srgbClr val="FFF116"/>
            </a:solidFill>
            <a:miter lim="400000"/>
          </a:ln>
        </p:spPr>
        <p:txBody>
          <a:bodyPr lIns="38098" tIns="38098" rIns="38098" bIns="38098"/>
          <a:lstStyle/>
          <a:p>
            <a:endParaRPr sz="1500"/>
          </a:p>
        </p:txBody>
      </p:sp>
      <p:sp>
        <p:nvSpPr>
          <p:cNvPr id="1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a:xfrm>
            <a:off x="609600" y="6245225"/>
            <a:ext cx="2844800" cy="476250"/>
          </a:xfrm>
        </p:spPr>
        <p:txBody>
          <a:bodyPr/>
          <a:lstStyle/>
          <a:p>
            <a:fld id="{82F288E0-7875-42C4-84C8-98DBBD3BF4D2}" type="datetimeFigureOut">
              <a:rPr lang="zh-CN" altLang="en-US" smtClean="0"/>
              <a:t>2018/9/22</a:t>
            </a:fld>
            <a:endParaRPr lang="zh-CN" altLang="en-US"/>
          </a:p>
        </p:txBody>
      </p:sp>
      <p:sp>
        <p:nvSpPr>
          <p:cNvPr id="5" name="页脚占位符 4"/>
          <p:cNvSpPr>
            <a:spLocks noGrp="1"/>
          </p:cNvSpPr>
          <p:nvPr>
            <p:ph type="ftr" sz="quarter" idx="11"/>
          </p:nvPr>
        </p:nvSpPr>
        <p:spPr>
          <a:xfrm>
            <a:off x="4165600" y="6245225"/>
            <a:ext cx="3860800" cy="476250"/>
          </a:xfrm>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spd="med"/>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245225"/>
            <a:ext cx="2844800" cy="476250"/>
          </a:xfrm>
        </p:spPr>
        <p:txBody>
          <a:bodyPr/>
          <a:lstStyle/>
          <a:p>
            <a:fld id="{82F288E0-7875-42C4-84C8-98DBBD3BF4D2}" type="datetimeFigureOut">
              <a:rPr lang="zh-CN" altLang="en-US" smtClean="0"/>
              <a:t>2018/9/22</a:t>
            </a:fld>
            <a:endParaRPr lang="zh-CN" altLang="en-US"/>
          </a:p>
        </p:txBody>
      </p:sp>
      <p:sp>
        <p:nvSpPr>
          <p:cNvPr id="5" name="页脚占位符 4"/>
          <p:cNvSpPr>
            <a:spLocks noGrp="1"/>
          </p:cNvSpPr>
          <p:nvPr>
            <p:ph type="ftr" sz="quarter" idx="11"/>
          </p:nvPr>
        </p:nvSpPr>
        <p:spPr>
          <a:xfrm>
            <a:off x="4165600" y="6245225"/>
            <a:ext cx="3860800" cy="476250"/>
          </a:xfrm>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spd="med"/>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空白内容页">
    <p:spTree>
      <p:nvGrpSpPr>
        <p:cNvPr id="1" name=""/>
        <p:cNvGrpSpPr/>
        <p:nvPr/>
      </p:nvGrpSpPr>
      <p:grpSpPr>
        <a:xfrm>
          <a:off x="0" y="0"/>
          <a:ext cx="0" cy="0"/>
          <a:chOff x="0" y="0"/>
          <a:chExt cx="0" cy="0"/>
        </a:xfrm>
      </p:grpSpPr>
      <p:sp>
        <p:nvSpPr>
          <p:cNvPr id="4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空白内容页2">
    <p:spTree>
      <p:nvGrpSpPr>
        <p:cNvPr id="1" name=""/>
        <p:cNvGrpSpPr/>
        <p:nvPr/>
      </p:nvGrpSpPr>
      <p:grpSpPr>
        <a:xfrm>
          <a:off x="0" y="0"/>
          <a:ext cx="0" cy="0"/>
          <a:chOff x="0" y="0"/>
          <a:chExt cx="0" cy="0"/>
        </a:xfrm>
      </p:grpSpPr>
      <p:pic>
        <p:nvPicPr>
          <p:cNvPr id="49" name="空白页02jpg" descr="空白页02jpg"/>
          <p:cNvPicPr>
            <a:picLocks noChangeAspect="1"/>
          </p:cNvPicPr>
          <p:nvPr/>
        </p:nvPicPr>
        <p:blipFill>
          <a:blip r:embed="rId2"/>
          <a:stretch>
            <a:fillRect/>
          </a:stretch>
        </p:blipFill>
        <p:spPr>
          <a:xfrm>
            <a:off x="-50937" y="-921718"/>
            <a:ext cx="12293875" cy="7779718"/>
          </a:xfrm>
          <a:prstGeom prst="rect">
            <a:avLst/>
          </a:prstGeom>
          <a:ln w="12700">
            <a:miter lim="400000"/>
            <a:headEnd/>
            <a:tailEnd/>
          </a:ln>
        </p:spPr>
      </p:pic>
      <p:pic>
        <p:nvPicPr>
          <p:cNvPr id="50" name="图像" descr="图像"/>
          <p:cNvPicPr>
            <a:picLocks noChangeAspect="1"/>
          </p:cNvPicPr>
          <p:nvPr/>
        </p:nvPicPr>
        <p:blipFill>
          <a:blip r:embed="rId3"/>
          <a:stretch>
            <a:fillRect/>
          </a:stretch>
        </p:blipFill>
        <p:spPr>
          <a:xfrm>
            <a:off x="10344183" y="258172"/>
            <a:ext cx="1388991" cy="237596"/>
          </a:xfrm>
          <a:prstGeom prst="rect">
            <a:avLst/>
          </a:prstGeom>
          <a:ln w="12700">
            <a:miter lim="400000"/>
            <a:headEnd/>
            <a:tailEnd/>
          </a:ln>
        </p:spPr>
      </p:pic>
      <p:pic>
        <p:nvPicPr>
          <p:cNvPr id="51" name="图像" descr="图像"/>
          <p:cNvPicPr>
            <a:picLocks noChangeAspect="1"/>
          </p:cNvPicPr>
          <p:nvPr/>
        </p:nvPicPr>
        <p:blipFill>
          <a:blip r:embed="rId4"/>
          <a:stretch>
            <a:fillRect/>
          </a:stretch>
        </p:blipFill>
        <p:spPr>
          <a:xfrm rot="16200000">
            <a:off x="1511348" y="-728908"/>
            <a:ext cx="219425" cy="2265728"/>
          </a:xfrm>
          <a:prstGeom prst="rect">
            <a:avLst/>
          </a:prstGeom>
          <a:ln w="12700">
            <a:miter lim="400000"/>
            <a:headEnd/>
            <a:tailEnd/>
          </a:ln>
        </p:spPr>
      </p:pic>
      <p:sp>
        <p:nvSpPr>
          <p:cNvPr id="52" name="线条"/>
          <p:cNvSpPr/>
          <p:nvPr/>
        </p:nvSpPr>
        <p:spPr>
          <a:xfrm>
            <a:off x="478425" y="600075"/>
            <a:ext cx="5747811" cy="0"/>
          </a:xfrm>
          <a:prstGeom prst="line">
            <a:avLst/>
          </a:prstGeom>
          <a:ln w="12700">
            <a:solidFill>
              <a:srgbClr val="FFF116"/>
            </a:solidFill>
            <a:miter lim="400000"/>
          </a:ln>
        </p:spPr>
        <p:txBody>
          <a:bodyPr lIns="38098" tIns="38098" rIns="38098" bIns="38098"/>
          <a:lstStyle/>
          <a:p>
            <a:endParaRPr sz="1500"/>
          </a:p>
        </p:txBody>
      </p:sp>
      <p:sp>
        <p:nvSpPr>
          <p:cNvPr id="5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空白内容页3">
    <p:spTree>
      <p:nvGrpSpPr>
        <p:cNvPr id="1" name=""/>
        <p:cNvGrpSpPr/>
        <p:nvPr/>
      </p:nvGrpSpPr>
      <p:grpSpPr>
        <a:xfrm>
          <a:off x="0" y="0"/>
          <a:ext cx="0" cy="0"/>
          <a:chOff x="0" y="0"/>
          <a:chExt cx="0" cy="0"/>
        </a:xfrm>
      </p:grpSpPr>
      <p:pic>
        <p:nvPicPr>
          <p:cNvPr id="60" name="分标题.jpg" descr="分标题.jpg"/>
          <p:cNvPicPr>
            <a:picLocks noChangeAspect="1"/>
          </p:cNvPicPr>
          <p:nvPr/>
        </p:nvPicPr>
        <p:blipFill>
          <a:blip r:embed="rId2"/>
          <a:stretch>
            <a:fillRect/>
          </a:stretch>
        </p:blipFill>
        <p:spPr>
          <a:xfrm>
            <a:off x="-52880" y="-924176"/>
            <a:ext cx="12297760" cy="7782177"/>
          </a:xfrm>
          <a:prstGeom prst="rect">
            <a:avLst/>
          </a:prstGeom>
          <a:ln w="12700">
            <a:miter lim="400000"/>
            <a:headEnd/>
            <a:tailEnd/>
          </a:ln>
        </p:spPr>
      </p:pic>
      <p:pic>
        <p:nvPicPr>
          <p:cNvPr id="61" name="图像" descr="图像"/>
          <p:cNvPicPr>
            <a:picLocks noChangeAspect="1"/>
          </p:cNvPicPr>
          <p:nvPr/>
        </p:nvPicPr>
        <p:blipFill>
          <a:blip r:embed="rId3"/>
          <a:stretch>
            <a:fillRect/>
          </a:stretch>
        </p:blipFill>
        <p:spPr>
          <a:xfrm>
            <a:off x="10344183" y="258172"/>
            <a:ext cx="1388991" cy="237596"/>
          </a:xfrm>
          <a:prstGeom prst="rect">
            <a:avLst/>
          </a:prstGeom>
          <a:ln w="12700">
            <a:miter lim="400000"/>
            <a:headEnd/>
            <a:tailEnd/>
          </a:ln>
        </p:spPr>
      </p:pic>
      <p:pic>
        <p:nvPicPr>
          <p:cNvPr id="62" name="图像" descr="图像"/>
          <p:cNvPicPr>
            <a:picLocks noChangeAspect="1"/>
          </p:cNvPicPr>
          <p:nvPr/>
        </p:nvPicPr>
        <p:blipFill>
          <a:blip r:embed="rId4"/>
          <a:stretch>
            <a:fillRect/>
          </a:stretch>
        </p:blipFill>
        <p:spPr>
          <a:xfrm rot="16200000">
            <a:off x="1511348" y="-728908"/>
            <a:ext cx="219425" cy="2265728"/>
          </a:xfrm>
          <a:prstGeom prst="rect">
            <a:avLst/>
          </a:prstGeom>
          <a:ln w="12700">
            <a:miter lim="400000"/>
            <a:headEnd/>
            <a:tailEnd/>
          </a:ln>
        </p:spPr>
      </p:pic>
      <p:sp>
        <p:nvSpPr>
          <p:cNvPr id="63" name="线条"/>
          <p:cNvSpPr/>
          <p:nvPr/>
        </p:nvSpPr>
        <p:spPr>
          <a:xfrm>
            <a:off x="478425" y="600075"/>
            <a:ext cx="5747811" cy="0"/>
          </a:xfrm>
          <a:prstGeom prst="line">
            <a:avLst/>
          </a:prstGeom>
          <a:ln w="12700">
            <a:solidFill>
              <a:srgbClr val="FFF116"/>
            </a:solidFill>
            <a:miter lim="400000"/>
          </a:ln>
        </p:spPr>
        <p:txBody>
          <a:bodyPr lIns="38098" tIns="38098" rIns="38098" bIns="38098"/>
          <a:lstStyle/>
          <a:p>
            <a:endParaRPr sz="1500"/>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分标题">
    <p:spTree>
      <p:nvGrpSpPr>
        <p:cNvPr id="1" name=""/>
        <p:cNvGrpSpPr/>
        <p:nvPr/>
      </p:nvGrpSpPr>
      <p:grpSpPr>
        <a:xfrm>
          <a:off x="0" y="0"/>
          <a:ext cx="0" cy="0"/>
          <a:chOff x="0" y="0"/>
          <a:chExt cx="0" cy="0"/>
        </a:xfrm>
      </p:grpSpPr>
      <p:pic>
        <p:nvPicPr>
          <p:cNvPr id="71" name="分标题.jpg" descr="分标题.jpg"/>
          <p:cNvPicPr>
            <a:picLocks noChangeAspect="1"/>
          </p:cNvPicPr>
          <p:nvPr/>
        </p:nvPicPr>
        <p:blipFill>
          <a:blip r:embed="rId2"/>
          <a:stretch>
            <a:fillRect/>
          </a:stretch>
        </p:blipFill>
        <p:spPr>
          <a:xfrm>
            <a:off x="-55529" y="-927529"/>
            <a:ext cx="12303058" cy="7785529"/>
          </a:xfrm>
          <a:prstGeom prst="rect">
            <a:avLst/>
          </a:prstGeom>
          <a:ln w="12700">
            <a:miter lim="400000"/>
            <a:headEnd/>
            <a:tailEnd/>
          </a:ln>
        </p:spPr>
      </p:pic>
      <p:sp>
        <p:nvSpPr>
          <p:cNvPr id="72" name="正文级别 1…"/>
          <p:cNvSpPr txBox="1">
            <a:spLocks noGrp="1"/>
          </p:cNvSpPr>
          <p:nvPr>
            <p:ph type="body" sz="quarter" idx="1" hasCustomPrompt="1"/>
          </p:nvPr>
        </p:nvSpPr>
        <p:spPr>
          <a:xfrm>
            <a:off x="5041030" y="2961362"/>
            <a:ext cx="2109940" cy="490928"/>
          </a:xfrm>
          <a:prstGeom prst="rect">
            <a:avLst/>
          </a:prstGeom>
        </p:spPr>
        <p:txBody>
          <a:bodyPr anchor="ctr"/>
          <a:lstStyle>
            <a:lvl1pPr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665">
                <a:solidFill>
                  <a:srgbClr val="FFFFFF"/>
                </a:solidFill>
              </a:defRPr>
            </a:lvl1pPr>
            <a:lvl2pPr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665">
                <a:solidFill>
                  <a:srgbClr val="FFFFFF"/>
                </a:solidFill>
              </a:defRPr>
            </a:lvl2pPr>
            <a:lvl3pPr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665">
                <a:solidFill>
                  <a:srgbClr val="FFFFFF"/>
                </a:solidFill>
              </a:defRPr>
            </a:lvl3pPr>
            <a:lvl4pPr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665">
                <a:solidFill>
                  <a:srgbClr val="FFFFFF"/>
                </a:solidFill>
              </a:defRPr>
            </a:lvl4pPr>
            <a:lvl5pPr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665">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73" name="Title 2"/>
          <p:cNvSpPr txBox="1">
            <a:spLocks noGrp="1"/>
          </p:cNvSpPr>
          <p:nvPr>
            <p:ph type="body" sz="quarter" idx="13"/>
          </p:nvPr>
        </p:nvSpPr>
        <p:spPr>
          <a:xfrm>
            <a:off x="5041030" y="3543430"/>
            <a:ext cx="2109939" cy="281050"/>
          </a:xfrm>
          <a:prstGeom prst="rect">
            <a:avLst/>
          </a:prstGeom>
        </p:spPr>
        <p:txBody>
          <a:bodyPr anchor="ctr"/>
          <a:lstStyle/>
          <a:p>
            <a:pPr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100">
                <a:solidFill>
                  <a:srgbClr val="FFFFFF"/>
                </a:solidFill>
              </a:defRPr>
            </a:pPr>
            <a:endParaRPr/>
          </a:p>
        </p:txBody>
      </p:sp>
      <p:sp>
        <p:nvSpPr>
          <p:cNvPr id="74" name="分标题1"/>
          <p:cNvSpPr txBox="1">
            <a:spLocks noGrp="1"/>
          </p:cNvSpPr>
          <p:nvPr>
            <p:ph type="body" sz="quarter" idx="14"/>
          </p:nvPr>
        </p:nvSpPr>
        <p:spPr>
          <a:xfrm>
            <a:off x="2374163" y="2961362"/>
            <a:ext cx="2109940" cy="490928"/>
          </a:xfrm>
          <a:prstGeom prst="rect">
            <a:avLst/>
          </a:prstGeom>
        </p:spPr>
        <p:txBody>
          <a:bodyPr anchor="ctr"/>
          <a:lstStyle/>
          <a:p>
            <a:pPr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2000">
                <a:solidFill>
                  <a:srgbClr val="FFFFFF"/>
                </a:solidFill>
              </a:defRPr>
            </a:pPr>
            <a:endParaRPr/>
          </a:p>
        </p:txBody>
      </p:sp>
      <p:sp>
        <p:nvSpPr>
          <p:cNvPr id="75" name="Title 1"/>
          <p:cNvSpPr txBox="1">
            <a:spLocks noGrp="1"/>
          </p:cNvSpPr>
          <p:nvPr>
            <p:ph type="body" sz="quarter" idx="15"/>
          </p:nvPr>
        </p:nvSpPr>
        <p:spPr>
          <a:xfrm>
            <a:off x="2374163" y="3543430"/>
            <a:ext cx="2109940" cy="281050"/>
          </a:xfrm>
          <a:prstGeom prst="rect">
            <a:avLst/>
          </a:prstGeom>
        </p:spPr>
        <p:txBody>
          <a:bodyPr anchor="ctr"/>
          <a:lstStyle/>
          <a:p>
            <a:pPr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100">
                <a:solidFill>
                  <a:srgbClr val="FFFFFF"/>
                </a:solidFill>
              </a:defRPr>
            </a:pPr>
            <a:endParaRPr/>
          </a:p>
        </p:txBody>
      </p:sp>
      <p:sp>
        <p:nvSpPr>
          <p:cNvPr id="76" name="分标题3"/>
          <p:cNvSpPr txBox="1">
            <a:spLocks noGrp="1"/>
          </p:cNvSpPr>
          <p:nvPr>
            <p:ph type="body" sz="quarter" idx="16"/>
          </p:nvPr>
        </p:nvSpPr>
        <p:spPr>
          <a:xfrm>
            <a:off x="7707898" y="2961362"/>
            <a:ext cx="2109939" cy="490928"/>
          </a:xfrm>
          <a:prstGeom prst="rect">
            <a:avLst/>
          </a:prstGeom>
        </p:spPr>
        <p:txBody>
          <a:bodyPr anchor="ctr"/>
          <a:lstStyle/>
          <a:p>
            <a:pPr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2000">
                <a:solidFill>
                  <a:srgbClr val="FFFFFF"/>
                </a:solidFill>
              </a:defRPr>
            </a:pPr>
            <a:endParaRPr/>
          </a:p>
        </p:txBody>
      </p:sp>
      <p:sp>
        <p:nvSpPr>
          <p:cNvPr id="77" name="Title 3"/>
          <p:cNvSpPr txBox="1">
            <a:spLocks noGrp="1"/>
          </p:cNvSpPr>
          <p:nvPr>
            <p:ph type="body" sz="quarter" idx="17"/>
          </p:nvPr>
        </p:nvSpPr>
        <p:spPr>
          <a:xfrm>
            <a:off x="7707898" y="3543430"/>
            <a:ext cx="2109939" cy="281050"/>
          </a:xfrm>
          <a:prstGeom prst="rect">
            <a:avLst/>
          </a:prstGeom>
        </p:spPr>
        <p:txBody>
          <a:bodyPr anchor="ctr"/>
          <a:lstStyle/>
          <a:p>
            <a:pPr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100">
                <a:solidFill>
                  <a:srgbClr val="FFFFFF"/>
                </a:solidFill>
              </a:defRPr>
            </a:pPr>
            <a:endParaRPr/>
          </a:p>
        </p:txBody>
      </p:sp>
      <p:pic>
        <p:nvPicPr>
          <p:cNvPr id="78" name="图像" descr="图像"/>
          <p:cNvPicPr>
            <a:picLocks noChangeAspect="1"/>
          </p:cNvPicPr>
          <p:nvPr/>
        </p:nvPicPr>
        <p:blipFill>
          <a:blip r:embed="rId3"/>
          <a:stretch>
            <a:fillRect/>
          </a:stretch>
        </p:blipFill>
        <p:spPr>
          <a:xfrm>
            <a:off x="10344183" y="258172"/>
            <a:ext cx="1388991" cy="237596"/>
          </a:xfrm>
          <a:prstGeom prst="rect">
            <a:avLst/>
          </a:prstGeom>
          <a:ln w="12700">
            <a:miter lim="400000"/>
            <a:headEnd/>
            <a:tailEnd/>
          </a:ln>
        </p:spPr>
      </p:pic>
      <p:pic>
        <p:nvPicPr>
          <p:cNvPr id="79" name="图像" descr="图像"/>
          <p:cNvPicPr>
            <a:picLocks noChangeAspect="1"/>
          </p:cNvPicPr>
          <p:nvPr/>
        </p:nvPicPr>
        <p:blipFill>
          <a:blip r:embed="rId4"/>
          <a:stretch>
            <a:fillRect/>
          </a:stretch>
        </p:blipFill>
        <p:spPr>
          <a:xfrm rot="16200000">
            <a:off x="1511348" y="-728908"/>
            <a:ext cx="219425" cy="2265728"/>
          </a:xfrm>
          <a:prstGeom prst="rect">
            <a:avLst/>
          </a:prstGeom>
          <a:ln w="12700">
            <a:miter lim="400000"/>
            <a:headEnd/>
            <a:tailEnd/>
          </a:ln>
        </p:spPr>
      </p:pic>
      <p:sp>
        <p:nvSpPr>
          <p:cNvPr id="80" name="线条"/>
          <p:cNvSpPr/>
          <p:nvPr/>
        </p:nvSpPr>
        <p:spPr>
          <a:xfrm>
            <a:off x="478425" y="600075"/>
            <a:ext cx="5747811" cy="0"/>
          </a:xfrm>
          <a:prstGeom prst="line">
            <a:avLst/>
          </a:prstGeom>
          <a:ln w="12700">
            <a:solidFill>
              <a:srgbClr val="FFF116"/>
            </a:solidFill>
            <a:miter lim="400000"/>
          </a:ln>
        </p:spPr>
        <p:txBody>
          <a:bodyPr lIns="38098" tIns="38098" rIns="38098" bIns="38098"/>
          <a:lstStyle/>
          <a:p>
            <a:endParaRPr sz="1500"/>
          </a:p>
        </p:txBody>
      </p:sp>
      <p:sp>
        <p:nvSpPr>
          <p:cNvPr id="81"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pic3">
    <p:spTree>
      <p:nvGrpSpPr>
        <p:cNvPr id="1" name=""/>
        <p:cNvGrpSpPr/>
        <p:nvPr/>
      </p:nvGrpSpPr>
      <p:grpSpPr>
        <a:xfrm>
          <a:off x="0" y="0"/>
          <a:ext cx="0" cy="0"/>
          <a:chOff x="0" y="0"/>
          <a:chExt cx="0" cy="0"/>
        </a:xfrm>
      </p:grpSpPr>
      <p:pic>
        <p:nvPicPr>
          <p:cNvPr id="88" name="原色-2.jpg" descr="原色-2.jpg"/>
          <p:cNvPicPr>
            <a:picLocks noChangeAspect="1"/>
          </p:cNvPicPr>
          <p:nvPr/>
        </p:nvPicPr>
        <p:blipFill>
          <a:blip r:embed="rId2"/>
          <a:stretch>
            <a:fillRect/>
          </a:stretch>
        </p:blipFill>
        <p:spPr>
          <a:xfrm>
            <a:off x="-53233" y="-924623"/>
            <a:ext cx="12298467" cy="7782623"/>
          </a:xfrm>
          <a:prstGeom prst="rect">
            <a:avLst/>
          </a:prstGeom>
          <a:ln w="12700">
            <a:miter lim="400000"/>
            <a:headEnd/>
            <a:tailEnd/>
          </a:ln>
        </p:spPr>
      </p:pic>
      <p:sp>
        <p:nvSpPr>
          <p:cNvPr id="89" name="正文级别 1…"/>
          <p:cNvSpPr txBox="1">
            <a:spLocks noGrp="1"/>
          </p:cNvSpPr>
          <p:nvPr>
            <p:ph type="body" sz="quarter" idx="1" hasCustomPrompt="1"/>
          </p:nvPr>
        </p:nvSpPr>
        <p:spPr>
          <a:xfrm>
            <a:off x="6246450" y="4145464"/>
            <a:ext cx="4588860" cy="945834"/>
          </a:xfrm>
          <a:prstGeom prst="rect">
            <a:avLst/>
          </a:prstGeom>
        </p:spPr>
        <p:txBody>
          <a:bodyPr/>
          <a:lstStyle>
            <a:lvl1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335">
                <a:solidFill>
                  <a:srgbClr val="FFFFFF"/>
                </a:solidFill>
              </a:defRPr>
            </a:lvl1pPr>
            <a:lvl2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335">
                <a:solidFill>
                  <a:srgbClr val="FFFFFF"/>
                </a:solidFill>
              </a:defRPr>
            </a:lvl2pPr>
            <a:lvl3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335">
                <a:solidFill>
                  <a:srgbClr val="FFFFFF"/>
                </a:solidFill>
              </a:defRPr>
            </a:lvl3pPr>
            <a:lvl4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335">
                <a:solidFill>
                  <a:srgbClr val="FFFFFF"/>
                </a:solidFill>
              </a:defRPr>
            </a:lvl4pPr>
            <a:lvl5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335">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90" name="内容标题"/>
          <p:cNvSpPr txBox="1">
            <a:spLocks noGrp="1"/>
          </p:cNvSpPr>
          <p:nvPr>
            <p:ph type="body" sz="quarter" idx="13"/>
          </p:nvPr>
        </p:nvSpPr>
        <p:spPr>
          <a:xfrm>
            <a:off x="6263690" y="3569763"/>
            <a:ext cx="1055797" cy="365300"/>
          </a:xfrm>
          <a:prstGeom prst="rect">
            <a:avLst/>
          </a:prstGeom>
        </p:spPr>
        <p:txBody>
          <a:bodyPr anchor="ctr"/>
          <a:lstStyle/>
          <a:p>
            <a: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2200">
                <a:solidFill>
                  <a:srgbClr val="FFFFFF"/>
                </a:solidFill>
              </a:defRPr>
            </a:pPr>
            <a:endParaRPr/>
          </a:p>
        </p:txBody>
      </p:sp>
      <p:sp>
        <p:nvSpPr>
          <p:cNvPr id="91" name="沙发0010.png"/>
          <p:cNvSpPr>
            <a:spLocks noGrp="1"/>
          </p:cNvSpPr>
          <p:nvPr>
            <p:ph type="pic" sz="quarter" idx="14"/>
          </p:nvPr>
        </p:nvSpPr>
        <p:spPr>
          <a:xfrm>
            <a:off x="1191998" y="1735931"/>
            <a:ext cx="4459013" cy="3386062"/>
          </a:xfrm>
          <a:prstGeom prst="rect">
            <a:avLst/>
          </a:prstGeom>
        </p:spPr>
        <p:txBody>
          <a:bodyPr lIns="91439" tIns="45719" rIns="91439" bIns="45719">
            <a:noAutofit/>
          </a:bodyPr>
          <a:lstStyle/>
          <a:p>
            <a:endParaRPr/>
          </a:p>
        </p:txBody>
      </p:sp>
      <p:sp>
        <p:nvSpPr>
          <p:cNvPr id="92" name="线条"/>
          <p:cNvSpPr>
            <a:spLocks noGrp="1"/>
          </p:cNvSpPr>
          <p:nvPr>
            <p:ph type="body" sz="quarter" idx="15"/>
          </p:nvPr>
        </p:nvSpPr>
        <p:spPr>
          <a:xfrm>
            <a:off x="6277089" y="4040263"/>
            <a:ext cx="3329125" cy="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25400">
            <a:solidFill>
              <a:srgbClr val="FFF116"/>
            </a:solidFill>
          </a:ln>
        </p:spPr>
        <p:txBody>
          <a:bodyPr lIns="0" tIns="0" rIns="0" bIns="0" anchor="ctr"/>
          <a:lstStyle/>
          <a:p>
            <a:endParaRPr/>
          </a:p>
        </p:txBody>
      </p:sp>
      <p:sp>
        <p:nvSpPr>
          <p:cNvPr id="93" name="内容页大标题为页面顶部居左上位置"/>
          <p:cNvSpPr txBox="1">
            <a:spLocks noGrp="1"/>
          </p:cNvSpPr>
          <p:nvPr>
            <p:ph type="body" sz="quarter" idx="16"/>
          </p:nvPr>
        </p:nvSpPr>
        <p:spPr>
          <a:xfrm>
            <a:off x="1132195" y="1098982"/>
            <a:ext cx="5535279" cy="365300"/>
          </a:xfrm>
          <a:prstGeom prst="rect">
            <a:avLst/>
          </a:prstGeom>
        </p:spPr>
        <p:txBody>
          <a:bodyPr anchor="ctr"/>
          <a:lstStyle/>
          <a:p>
            <a: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2200">
                <a:solidFill>
                  <a:srgbClr val="FFFFFF"/>
                </a:solidFill>
              </a:defRPr>
            </a:pPr>
            <a:endParaRPr/>
          </a:p>
        </p:txBody>
      </p:sp>
      <p:pic>
        <p:nvPicPr>
          <p:cNvPr id="94" name="图像" descr="图像"/>
          <p:cNvPicPr>
            <a:picLocks noChangeAspect="1"/>
          </p:cNvPicPr>
          <p:nvPr/>
        </p:nvPicPr>
        <p:blipFill>
          <a:blip r:embed="rId3"/>
          <a:stretch>
            <a:fillRect/>
          </a:stretch>
        </p:blipFill>
        <p:spPr>
          <a:xfrm>
            <a:off x="10344183" y="258172"/>
            <a:ext cx="1388991" cy="237596"/>
          </a:xfrm>
          <a:prstGeom prst="rect">
            <a:avLst/>
          </a:prstGeom>
          <a:ln w="12700">
            <a:miter lim="400000"/>
            <a:headEnd/>
            <a:tailEnd/>
          </a:ln>
        </p:spPr>
      </p:pic>
      <p:pic>
        <p:nvPicPr>
          <p:cNvPr id="95" name="图像" descr="图像"/>
          <p:cNvPicPr>
            <a:picLocks noChangeAspect="1"/>
          </p:cNvPicPr>
          <p:nvPr/>
        </p:nvPicPr>
        <p:blipFill>
          <a:blip r:embed="rId4"/>
          <a:stretch>
            <a:fillRect/>
          </a:stretch>
        </p:blipFill>
        <p:spPr>
          <a:xfrm rot="16200000">
            <a:off x="1511348" y="-728908"/>
            <a:ext cx="219425" cy="2265728"/>
          </a:xfrm>
          <a:prstGeom prst="rect">
            <a:avLst/>
          </a:prstGeom>
          <a:ln w="12700">
            <a:miter lim="400000"/>
            <a:headEnd/>
            <a:tailEnd/>
          </a:ln>
        </p:spPr>
      </p:pic>
      <p:sp>
        <p:nvSpPr>
          <p:cNvPr id="96" name="线条"/>
          <p:cNvSpPr/>
          <p:nvPr/>
        </p:nvSpPr>
        <p:spPr>
          <a:xfrm>
            <a:off x="478425" y="600075"/>
            <a:ext cx="5747811" cy="0"/>
          </a:xfrm>
          <a:prstGeom prst="line">
            <a:avLst/>
          </a:prstGeom>
          <a:ln w="12700">
            <a:solidFill>
              <a:srgbClr val="FFF116"/>
            </a:solidFill>
            <a:miter lim="400000"/>
          </a:ln>
        </p:spPr>
        <p:txBody>
          <a:bodyPr lIns="38098" tIns="38098" rIns="38098" bIns="38098"/>
          <a:lstStyle/>
          <a:p>
            <a:endParaRPr sz="1500"/>
          </a:p>
        </p:txBody>
      </p:sp>
      <p:sp>
        <p:nvSpPr>
          <p:cNvPr id="97"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无底纹">
    <p:spTree>
      <p:nvGrpSpPr>
        <p:cNvPr id="1" name=""/>
        <p:cNvGrpSpPr/>
        <p:nvPr/>
      </p:nvGrpSpPr>
      <p:grpSpPr>
        <a:xfrm>
          <a:off x="0" y="0"/>
          <a:ext cx="0" cy="0"/>
          <a:chOff x="0" y="0"/>
          <a:chExt cx="0" cy="0"/>
        </a:xfrm>
      </p:grpSpPr>
      <p:pic>
        <p:nvPicPr>
          <p:cNvPr id="104" name="原色-2.jpg" descr="原色-2.jpg"/>
          <p:cNvPicPr>
            <a:picLocks noChangeAspect="1"/>
          </p:cNvPicPr>
          <p:nvPr/>
        </p:nvPicPr>
        <p:blipFill>
          <a:blip r:embed="rId2"/>
          <a:stretch>
            <a:fillRect/>
          </a:stretch>
        </p:blipFill>
        <p:spPr>
          <a:xfrm>
            <a:off x="-51865" y="-922891"/>
            <a:ext cx="12295730" cy="7780892"/>
          </a:xfrm>
          <a:prstGeom prst="rect">
            <a:avLst/>
          </a:prstGeom>
          <a:ln w="12700">
            <a:miter lim="400000"/>
            <a:headEnd/>
            <a:tailEnd/>
          </a:ln>
        </p:spPr>
      </p:pic>
      <p:pic>
        <p:nvPicPr>
          <p:cNvPr id="105" name="图像" descr="图像"/>
          <p:cNvPicPr>
            <a:picLocks noChangeAspect="1"/>
          </p:cNvPicPr>
          <p:nvPr/>
        </p:nvPicPr>
        <p:blipFill>
          <a:blip r:embed="rId3"/>
          <a:stretch>
            <a:fillRect/>
          </a:stretch>
        </p:blipFill>
        <p:spPr>
          <a:xfrm>
            <a:off x="10344183" y="258172"/>
            <a:ext cx="1388991" cy="237596"/>
          </a:xfrm>
          <a:prstGeom prst="rect">
            <a:avLst/>
          </a:prstGeom>
          <a:ln w="12700">
            <a:miter lim="400000"/>
            <a:headEnd/>
            <a:tailEnd/>
          </a:ln>
        </p:spPr>
      </p:pic>
      <p:pic>
        <p:nvPicPr>
          <p:cNvPr id="106" name="图像" descr="图像"/>
          <p:cNvPicPr>
            <a:picLocks noChangeAspect="1"/>
          </p:cNvPicPr>
          <p:nvPr/>
        </p:nvPicPr>
        <p:blipFill>
          <a:blip r:embed="rId4"/>
          <a:stretch>
            <a:fillRect/>
          </a:stretch>
        </p:blipFill>
        <p:spPr>
          <a:xfrm rot="16200000">
            <a:off x="1511348" y="-728908"/>
            <a:ext cx="219425" cy="2265728"/>
          </a:xfrm>
          <a:prstGeom prst="rect">
            <a:avLst/>
          </a:prstGeom>
          <a:ln w="12700">
            <a:miter lim="400000"/>
            <a:headEnd/>
            <a:tailEnd/>
          </a:ln>
        </p:spPr>
      </p:pic>
      <p:sp>
        <p:nvSpPr>
          <p:cNvPr id="107" name="线条"/>
          <p:cNvSpPr/>
          <p:nvPr/>
        </p:nvSpPr>
        <p:spPr>
          <a:xfrm>
            <a:off x="478425" y="600075"/>
            <a:ext cx="5747811" cy="0"/>
          </a:xfrm>
          <a:prstGeom prst="line">
            <a:avLst/>
          </a:prstGeom>
          <a:ln w="12700">
            <a:solidFill>
              <a:srgbClr val="FFF116"/>
            </a:solidFill>
            <a:miter lim="400000"/>
          </a:ln>
        </p:spPr>
        <p:txBody>
          <a:bodyPr lIns="38098" tIns="38098" rIns="38098" bIns="38098"/>
          <a:lstStyle/>
          <a:p>
            <a:endParaRPr sz="1500"/>
          </a:p>
        </p:txBody>
      </p:sp>
      <p:sp>
        <p:nvSpPr>
          <p:cNvPr id="10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最后页">
    <p:spTree>
      <p:nvGrpSpPr>
        <p:cNvPr id="1" name=""/>
        <p:cNvGrpSpPr/>
        <p:nvPr/>
      </p:nvGrpSpPr>
      <p:grpSpPr>
        <a:xfrm>
          <a:off x="0" y="0"/>
          <a:ext cx="0" cy="0"/>
          <a:chOff x="0" y="0"/>
          <a:chExt cx="0" cy="0"/>
        </a:xfrm>
      </p:grpSpPr>
      <p:pic>
        <p:nvPicPr>
          <p:cNvPr id="115" name="最后图.jpeg" descr="最后图.jpeg"/>
          <p:cNvPicPr>
            <a:picLocks noChangeAspect="1"/>
          </p:cNvPicPr>
          <p:nvPr/>
        </p:nvPicPr>
        <p:blipFill>
          <a:blip r:embed="rId2"/>
          <a:srcRect l="5000" r="5000"/>
          <a:stretch>
            <a:fillRect/>
          </a:stretch>
        </p:blipFill>
        <p:spPr>
          <a:xfrm>
            <a:off x="-314718" y="-385698"/>
            <a:ext cx="12821437" cy="8113568"/>
          </a:xfrm>
          <a:prstGeom prst="rect">
            <a:avLst/>
          </a:prstGeom>
          <a:ln w="12700">
            <a:miter lim="400000"/>
            <a:headEnd/>
            <a:tailEnd/>
          </a:ln>
        </p:spPr>
      </p:pic>
      <p:pic>
        <p:nvPicPr>
          <p:cNvPr id="116" name="图片 1" descr="图片 1"/>
          <p:cNvPicPr>
            <a:picLocks noChangeAspect="1"/>
          </p:cNvPicPr>
          <p:nvPr/>
        </p:nvPicPr>
        <p:blipFill>
          <a:blip r:embed="rId3"/>
          <a:stretch>
            <a:fillRect/>
          </a:stretch>
        </p:blipFill>
        <p:spPr>
          <a:xfrm>
            <a:off x="3230542" y="2857435"/>
            <a:ext cx="5725273" cy="1571305"/>
          </a:xfrm>
          <a:prstGeom prst="rect">
            <a:avLst/>
          </a:prstGeom>
          <a:ln w="12700">
            <a:miter lim="400000"/>
            <a:headEnd/>
            <a:tailEnd/>
          </a:ln>
        </p:spPr>
      </p:pic>
      <p:pic>
        <p:nvPicPr>
          <p:cNvPr id="117" name="图像" descr="图像"/>
          <p:cNvPicPr>
            <a:picLocks noChangeAspect="1"/>
          </p:cNvPicPr>
          <p:nvPr/>
        </p:nvPicPr>
        <p:blipFill>
          <a:blip r:embed="rId4"/>
          <a:stretch>
            <a:fillRect/>
          </a:stretch>
        </p:blipFill>
        <p:spPr>
          <a:xfrm>
            <a:off x="559245" y="258172"/>
            <a:ext cx="1388990" cy="237596"/>
          </a:xfrm>
          <a:prstGeom prst="rect">
            <a:avLst/>
          </a:prstGeom>
          <a:ln w="12700">
            <a:miter lim="400000"/>
            <a:headEnd/>
            <a:tailEnd/>
          </a:ln>
        </p:spPr>
      </p:pic>
      <p:sp>
        <p:nvSpPr>
          <p:cNvPr id="11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关键数字">
    <p:spTree>
      <p:nvGrpSpPr>
        <p:cNvPr id="1" name=""/>
        <p:cNvGrpSpPr/>
        <p:nvPr/>
      </p:nvGrpSpPr>
      <p:grpSpPr>
        <a:xfrm>
          <a:off x="0" y="0"/>
          <a:ext cx="0" cy="0"/>
          <a:chOff x="0" y="0"/>
          <a:chExt cx="0" cy="0"/>
        </a:xfrm>
      </p:grpSpPr>
      <p:pic>
        <p:nvPicPr>
          <p:cNvPr id="125" name="分标题.jpg" descr="分标题.jpg"/>
          <p:cNvPicPr>
            <a:picLocks noChangeAspect="1"/>
          </p:cNvPicPr>
          <p:nvPr/>
        </p:nvPicPr>
        <p:blipFill>
          <a:blip r:embed="rId2"/>
          <a:stretch>
            <a:fillRect/>
          </a:stretch>
        </p:blipFill>
        <p:spPr>
          <a:xfrm>
            <a:off x="-52659" y="-923897"/>
            <a:ext cx="12297318" cy="7781897"/>
          </a:xfrm>
          <a:prstGeom prst="rect">
            <a:avLst/>
          </a:prstGeom>
          <a:ln w="12700">
            <a:miter lim="400000"/>
            <a:headEnd/>
            <a:tailEnd/>
          </a:ln>
        </p:spPr>
      </p:pic>
      <p:sp>
        <p:nvSpPr>
          <p:cNvPr id="126" name="正文级别 1…"/>
          <p:cNvSpPr txBox="1">
            <a:spLocks noGrp="1"/>
          </p:cNvSpPr>
          <p:nvPr>
            <p:ph type="body" sz="quarter" idx="1" hasCustomPrompt="1"/>
          </p:nvPr>
        </p:nvSpPr>
        <p:spPr>
          <a:xfrm>
            <a:off x="2488076" y="3349256"/>
            <a:ext cx="7215848" cy="495778"/>
          </a:xfrm>
          <a:prstGeom prst="rect">
            <a:avLst/>
          </a:prstGeom>
        </p:spPr>
        <p:txBody>
          <a:bodyPr/>
          <a:lstStyle>
            <a:lvl1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335">
                <a:solidFill>
                  <a:srgbClr val="FFFFFF"/>
                </a:solidFill>
              </a:defRPr>
            </a:lvl1pPr>
            <a:lvl2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335">
                <a:solidFill>
                  <a:srgbClr val="FFFFFF"/>
                </a:solidFill>
              </a:defRPr>
            </a:lvl2pPr>
            <a:lvl3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335">
                <a:solidFill>
                  <a:srgbClr val="FFFFFF"/>
                </a:solidFill>
              </a:defRPr>
            </a:lvl3pPr>
            <a:lvl4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335">
                <a:solidFill>
                  <a:srgbClr val="FFFFFF"/>
                </a:solidFill>
              </a:defRPr>
            </a:lvl4pPr>
            <a:lvl5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335">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127" name="1000"/>
          <p:cNvSpPr txBox="1">
            <a:spLocks noGrp="1"/>
          </p:cNvSpPr>
          <p:nvPr>
            <p:ph type="body" sz="quarter" idx="13"/>
          </p:nvPr>
        </p:nvSpPr>
        <p:spPr>
          <a:xfrm>
            <a:off x="1928062" y="2268423"/>
            <a:ext cx="1568560" cy="743336"/>
          </a:xfrm>
          <a:prstGeom prst="rect">
            <a:avLst/>
          </a:prstGeom>
        </p:spPr>
        <p:txBody>
          <a:bodyPr anchor="ctr"/>
          <a:lstStyle/>
          <a:p>
            <a: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5800" b="1" i="1">
                <a:solidFill>
                  <a:srgbClr val="FFF116"/>
                </a:solidFill>
                <a:latin typeface="Arial" panose="020B0604020202020204"/>
                <a:ea typeface="Arial" panose="020B0604020202020204"/>
                <a:cs typeface="Arial" panose="020B0604020202020204"/>
                <a:sym typeface="Arial" panose="020B0604020202020204"/>
              </a:defRPr>
            </a:pPr>
            <a:endParaRPr/>
          </a:p>
        </p:txBody>
      </p:sp>
      <p:sp>
        <p:nvSpPr>
          <p:cNvPr id="128" name="数据"/>
          <p:cNvSpPr txBox="1">
            <a:spLocks noGrp="1"/>
          </p:cNvSpPr>
          <p:nvPr>
            <p:ph type="body" sz="quarter" idx="14"/>
          </p:nvPr>
        </p:nvSpPr>
        <p:spPr>
          <a:xfrm>
            <a:off x="3560804" y="2509341"/>
            <a:ext cx="521408" cy="356475"/>
          </a:xfrm>
          <a:prstGeom prst="rect">
            <a:avLst/>
          </a:prstGeom>
        </p:spPr>
        <p:txBody>
          <a:bodyPr anchor="ctr"/>
          <a:lstStyle/>
          <a:p>
            <a: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2200">
                <a:solidFill>
                  <a:srgbClr val="FFFFFF"/>
                </a:solidFill>
              </a:defRPr>
            </a:pPr>
            <a:endParaRPr/>
          </a:p>
        </p:txBody>
      </p:sp>
      <p:sp>
        <p:nvSpPr>
          <p:cNvPr id="129" name="1000"/>
          <p:cNvSpPr txBox="1">
            <a:spLocks noGrp="1"/>
          </p:cNvSpPr>
          <p:nvPr>
            <p:ph type="body" sz="quarter" idx="15"/>
          </p:nvPr>
        </p:nvSpPr>
        <p:spPr>
          <a:xfrm>
            <a:off x="5077631" y="2268423"/>
            <a:ext cx="1568560" cy="743336"/>
          </a:xfrm>
          <a:prstGeom prst="rect">
            <a:avLst/>
          </a:prstGeom>
        </p:spPr>
        <p:txBody>
          <a:bodyPr anchor="ctr"/>
          <a:lstStyle/>
          <a:p>
            <a: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5800" b="1" i="1">
                <a:solidFill>
                  <a:srgbClr val="FFF116"/>
                </a:solidFill>
                <a:latin typeface="Arial" panose="020B0604020202020204"/>
                <a:ea typeface="Arial" panose="020B0604020202020204"/>
                <a:cs typeface="Arial" panose="020B0604020202020204"/>
                <a:sym typeface="Arial" panose="020B0604020202020204"/>
              </a:defRPr>
            </a:pPr>
            <a:endParaRPr/>
          </a:p>
        </p:txBody>
      </p:sp>
      <p:sp>
        <p:nvSpPr>
          <p:cNvPr id="130" name="数据"/>
          <p:cNvSpPr txBox="1">
            <a:spLocks noGrp="1"/>
          </p:cNvSpPr>
          <p:nvPr>
            <p:ph type="body" sz="quarter" idx="16"/>
          </p:nvPr>
        </p:nvSpPr>
        <p:spPr>
          <a:xfrm>
            <a:off x="6710373" y="2509341"/>
            <a:ext cx="521407" cy="356475"/>
          </a:xfrm>
          <a:prstGeom prst="rect">
            <a:avLst/>
          </a:prstGeom>
        </p:spPr>
        <p:txBody>
          <a:bodyPr anchor="ctr"/>
          <a:lstStyle/>
          <a:p>
            <a: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2200">
                <a:solidFill>
                  <a:srgbClr val="FFFFFF"/>
                </a:solidFill>
              </a:defRPr>
            </a:pPr>
            <a:endParaRPr/>
          </a:p>
        </p:txBody>
      </p:sp>
      <p:sp>
        <p:nvSpPr>
          <p:cNvPr id="131" name="1000"/>
          <p:cNvSpPr txBox="1">
            <a:spLocks noGrp="1"/>
          </p:cNvSpPr>
          <p:nvPr>
            <p:ph type="body" sz="quarter" idx="17"/>
          </p:nvPr>
        </p:nvSpPr>
        <p:spPr>
          <a:xfrm>
            <a:off x="8227199" y="2268423"/>
            <a:ext cx="1568560" cy="743336"/>
          </a:xfrm>
          <a:prstGeom prst="rect">
            <a:avLst/>
          </a:prstGeom>
        </p:spPr>
        <p:txBody>
          <a:bodyPr anchor="ctr"/>
          <a:lstStyle/>
          <a:p>
            <a: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5800" b="1" i="1">
                <a:solidFill>
                  <a:srgbClr val="FFF116"/>
                </a:solidFill>
                <a:latin typeface="Arial" panose="020B0604020202020204"/>
                <a:ea typeface="Arial" panose="020B0604020202020204"/>
                <a:cs typeface="Arial" panose="020B0604020202020204"/>
                <a:sym typeface="Arial" panose="020B0604020202020204"/>
              </a:defRPr>
            </a:pPr>
            <a:endParaRPr/>
          </a:p>
        </p:txBody>
      </p:sp>
      <p:sp>
        <p:nvSpPr>
          <p:cNvPr id="132" name="数据"/>
          <p:cNvSpPr txBox="1">
            <a:spLocks noGrp="1"/>
          </p:cNvSpPr>
          <p:nvPr>
            <p:ph type="body" sz="quarter" idx="18"/>
          </p:nvPr>
        </p:nvSpPr>
        <p:spPr>
          <a:xfrm>
            <a:off x="9859941" y="2509341"/>
            <a:ext cx="521408" cy="356475"/>
          </a:xfrm>
          <a:prstGeom prst="rect">
            <a:avLst/>
          </a:prstGeom>
        </p:spPr>
        <p:txBody>
          <a:bodyPr anchor="ctr"/>
          <a:lstStyle/>
          <a:p>
            <a: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2200">
                <a:solidFill>
                  <a:srgbClr val="FFFFFF"/>
                </a:solidFill>
              </a:defRPr>
            </a:pPr>
            <a:endParaRPr/>
          </a:p>
        </p:txBody>
      </p:sp>
      <p:pic>
        <p:nvPicPr>
          <p:cNvPr id="133" name="图像" descr="图像"/>
          <p:cNvPicPr>
            <a:picLocks noChangeAspect="1"/>
          </p:cNvPicPr>
          <p:nvPr/>
        </p:nvPicPr>
        <p:blipFill>
          <a:blip r:embed="rId3"/>
          <a:stretch>
            <a:fillRect/>
          </a:stretch>
        </p:blipFill>
        <p:spPr>
          <a:xfrm>
            <a:off x="10344183" y="258172"/>
            <a:ext cx="1388991" cy="237596"/>
          </a:xfrm>
          <a:prstGeom prst="rect">
            <a:avLst/>
          </a:prstGeom>
          <a:ln w="12700">
            <a:miter lim="400000"/>
            <a:headEnd/>
            <a:tailEnd/>
          </a:ln>
        </p:spPr>
      </p:pic>
      <p:pic>
        <p:nvPicPr>
          <p:cNvPr id="134" name="图像" descr="图像"/>
          <p:cNvPicPr>
            <a:picLocks noChangeAspect="1"/>
          </p:cNvPicPr>
          <p:nvPr/>
        </p:nvPicPr>
        <p:blipFill>
          <a:blip r:embed="rId4"/>
          <a:stretch>
            <a:fillRect/>
          </a:stretch>
        </p:blipFill>
        <p:spPr>
          <a:xfrm rot="16200000">
            <a:off x="1511348" y="-728908"/>
            <a:ext cx="219425" cy="2265728"/>
          </a:xfrm>
          <a:prstGeom prst="rect">
            <a:avLst/>
          </a:prstGeom>
          <a:ln w="12700">
            <a:miter lim="400000"/>
            <a:headEnd/>
            <a:tailEnd/>
          </a:ln>
        </p:spPr>
      </p:pic>
      <p:sp>
        <p:nvSpPr>
          <p:cNvPr id="135" name="线条"/>
          <p:cNvSpPr/>
          <p:nvPr/>
        </p:nvSpPr>
        <p:spPr>
          <a:xfrm>
            <a:off x="478425" y="600075"/>
            <a:ext cx="5747811" cy="0"/>
          </a:xfrm>
          <a:prstGeom prst="line">
            <a:avLst/>
          </a:prstGeom>
          <a:ln w="12700">
            <a:solidFill>
              <a:srgbClr val="FFF116"/>
            </a:solidFill>
            <a:miter lim="400000"/>
          </a:ln>
        </p:spPr>
        <p:txBody>
          <a:bodyPr lIns="38098" tIns="38098" rIns="38098" bIns="38098"/>
          <a:lstStyle/>
          <a:p>
            <a:endParaRPr sz="1500"/>
          </a:p>
        </p:txBody>
      </p:sp>
      <p:sp>
        <p:nvSpPr>
          <p:cNvPr id="13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字体&amp;字号.jpg" descr="字体&amp;字号.jpg"/>
          <p:cNvPicPr>
            <a:picLocks noChangeAspect="1"/>
          </p:cNvPicPr>
          <p:nvPr/>
        </p:nvPicPr>
        <p:blipFill>
          <a:blip r:embed="rId13"/>
          <a:stretch>
            <a:fillRect/>
          </a:stretch>
        </p:blipFill>
        <p:spPr>
          <a:xfrm>
            <a:off x="-54382" y="-926076"/>
            <a:ext cx="12300763" cy="7784077"/>
          </a:xfrm>
          <a:prstGeom prst="rect">
            <a:avLst/>
          </a:prstGeom>
          <a:ln w="12700">
            <a:miter lim="400000"/>
            <a:headEnd/>
            <a:tailEnd/>
          </a:ln>
        </p:spPr>
      </p:pic>
      <p:pic>
        <p:nvPicPr>
          <p:cNvPr id="3" name="图像" descr="图像"/>
          <p:cNvPicPr>
            <a:picLocks noChangeAspect="1"/>
          </p:cNvPicPr>
          <p:nvPr/>
        </p:nvPicPr>
        <p:blipFill>
          <a:blip r:embed="rId14"/>
          <a:stretch>
            <a:fillRect/>
          </a:stretch>
        </p:blipFill>
        <p:spPr>
          <a:xfrm>
            <a:off x="10344183" y="258172"/>
            <a:ext cx="1388991" cy="237596"/>
          </a:xfrm>
          <a:prstGeom prst="rect">
            <a:avLst/>
          </a:prstGeom>
          <a:ln w="12700">
            <a:miter lim="400000"/>
            <a:headEnd/>
            <a:tailEnd/>
          </a:ln>
        </p:spPr>
      </p:pic>
      <p:pic>
        <p:nvPicPr>
          <p:cNvPr id="4" name="图像" descr="图像"/>
          <p:cNvPicPr>
            <a:picLocks noChangeAspect="1"/>
          </p:cNvPicPr>
          <p:nvPr/>
        </p:nvPicPr>
        <p:blipFill>
          <a:blip r:embed="rId15"/>
          <a:stretch>
            <a:fillRect/>
          </a:stretch>
        </p:blipFill>
        <p:spPr>
          <a:xfrm rot="16200000">
            <a:off x="1511348" y="-728908"/>
            <a:ext cx="219425" cy="2265728"/>
          </a:xfrm>
          <a:prstGeom prst="rect">
            <a:avLst/>
          </a:prstGeom>
          <a:ln w="12700">
            <a:miter lim="400000"/>
            <a:headEnd/>
            <a:tailEnd/>
          </a:ln>
        </p:spPr>
      </p:pic>
      <p:sp>
        <p:nvSpPr>
          <p:cNvPr id="5" name="线条"/>
          <p:cNvSpPr/>
          <p:nvPr/>
        </p:nvSpPr>
        <p:spPr>
          <a:xfrm>
            <a:off x="478425" y="600075"/>
            <a:ext cx="5747811" cy="0"/>
          </a:xfrm>
          <a:prstGeom prst="line">
            <a:avLst/>
          </a:prstGeom>
          <a:ln w="12700">
            <a:solidFill>
              <a:srgbClr val="FFF116"/>
            </a:solidFill>
            <a:miter lim="400000"/>
          </a:ln>
        </p:spPr>
        <p:txBody>
          <a:bodyPr lIns="38098" tIns="38098" rIns="38098" bIns="38098"/>
          <a:lstStyle/>
          <a:p>
            <a:endParaRPr sz="1500"/>
          </a:p>
        </p:txBody>
      </p:sp>
      <p:sp>
        <p:nvSpPr>
          <p:cNvPr id="6" name="标题文本"/>
          <p:cNvSpPr txBox="1">
            <a:spLocks noGrp="1"/>
          </p:cNvSpPr>
          <p:nvPr>
            <p:ph type="title"/>
          </p:nvPr>
        </p:nvSpPr>
        <p:spPr>
          <a:xfrm>
            <a:off x="2301052" y="0"/>
            <a:ext cx="8669868" cy="1836738"/>
          </a:xfrm>
          <a:prstGeom prst="rect">
            <a:avLst/>
          </a:prstGeom>
          <a:ln w="12700">
            <a:miter lim="400000"/>
          </a:ln>
        </p:spPr>
        <p:txBody>
          <a:bodyPr lIns="27092" tIns="27092" rIns="27092" bIns="27092" anchor="b">
            <a:normAutofit/>
          </a:bodyPr>
          <a:lstStyle/>
          <a:p>
            <a:r>
              <a:t>标题文本</a:t>
            </a:r>
          </a:p>
        </p:txBody>
      </p:sp>
      <p:sp>
        <p:nvSpPr>
          <p:cNvPr id="7" name="正文级别 1…"/>
          <p:cNvSpPr txBox="1">
            <a:spLocks noGrp="1"/>
          </p:cNvSpPr>
          <p:nvPr>
            <p:ph type="body" idx="1"/>
          </p:nvPr>
        </p:nvSpPr>
        <p:spPr>
          <a:xfrm>
            <a:off x="6726296" y="2438400"/>
            <a:ext cx="4244623" cy="4419601"/>
          </a:xfrm>
          <a:prstGeom prst="rect">
            <a:avLst/>
          </a:prstGeom>
          <a:ln w="12700">
            <a:miter lim="400000"/>
          </a:ln>
        </p:spPr>
        <p:txBody>
          <a:bodyPr lIns="27092" tIns="27092" rIns="27092" bIns="27092">
            <a:normAutofit/>
          </a:bodyPr>
          <a:lstStyle/>
          <a:p>
            <a:r>
              <a:t>正文级别 1</a:t>
            </a:r>
          </a:p>
          <a:p>
            <a:pPr lvl="1"/>
            <a:r>
              <a:t>正文级别 2</a:t>
            </a:r>
          </a:p>
          <a:p>
            <a:pPr lvl="2"/>
            <a:r>
              <a:t>正文级别 3</a:t>
            </a:r>
          </a:p>
          <a:p>
            <a:pPr lvl="3"/>
            <a:r>
              <a:t>正文级别 4</a:t>
            </a:r>
          </a:p>
          <a:p>
            <a:pPr lvl="4"/>
            <a:r>
              <a:t>正文级别 5</a:t>
            </a:r>
          </a:p>
        </p:txBody>
      </p:sp>
      <p:sp>
        <p:nvSpPr>
          <p:cNvPr id="8" name="幻灯片编号"/>
          <p:cNvSpPr txBox="1">
            <a:spLocks noGrp="1"/>
          </p:cNvSpPr>
          <p:nvPr>
            <p:ph type="sldNum" sz="quarter" idx="2"/>
          </p:nvPr>
        </p:nvSpPr>
        <p:spPr>
          <a:xfrm>
            <a:off x="5978420" y="6229350"/>
            <a:ext cx="229517" cy="249317"/>
          </a:xfrm>
          <a:prstGeom prst="rect">
            <a:avLst/>
          </a:prstGeom>
          <a:ln w="12700">
            <a:miter lim="400000"/>
          </a:ln>
        </p:spPr>
        <p:txBody>
          <a:bodyPr wrap="none" lIns="27092" tIns="27092" rIns="27092" bIns="27092">
            <a:spAutoFit/>
          </a:bodyPr>
          <a:lstStyle>
            <a:lvl1pPr>
              <a:defRPr sz="1165"/>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sldNum="0" hdr="0" ftr="0" dt="0"/>
  <p:txStyles>
    <p:titleStyle>
      <a:lvl1pPr marL="0" marR="0" indent="0" algn="r" defTabSz="762000" rtl="0" latinLnBrk="0">
        <a:lnSpc>
          <a:spcPct val="100000"/>
        </a:lnSpc>
        <a:spcBef>
          <a:spcPts val="0"/>
        </a:spcBef>
        <a:spcAft>
          <a:spcPts val="0"/>
        </a:spcAft>
        <a:buClrTx/>
        <a:buSzTx/>
        <a:buFontTx/>
        <a:buNone/>
        <a:tabLst>
          <a:tab pos="169545" algn="l"/>
          <a:tab pos="349250" algn="l"/>
          <a:tab pos="518795" algn="l"/>
          <a:tab pos="698500" algn="l"/>
          <a:tab pos="868045" algn="l"/>
          <a:tab pos="1047750" algn="l"/>
          <a:tab pos="1227455" algn="l"/>
          <a:tab pos="1397000" algn="l"/>
          <a:tab pos="1576705" algn="l"/>
          <a:tab pos="1746250" algn="l"/>
          <a:tab pos="1925955" algn="l"/>
          <a:tab pos="2106295" algn="l"/>
        </a:tabLst>
        <a:defRPr sz="3835" b="0" i="0" u="none" strike="noStrike" cap="none" spc="0" baseline="0">
          <a:ln>
            <a:noFill/>
          </a:ln>
          <a:solidFill>
            <a:srgbClr val="FFFFFF"/>
          </a:solidFill>
          <a:uFillTx/>
          <a:latin typeface="+mj-lt"/>
          <a:ea typeface="+mj-ea"/>
          <a:cs typeface="+mj-cs"/>
          <a:sym typeface="Microsoft YaHei"/>
        </a:defRPr>
      </a:lvl1pPr>
      <a:lvl2pPr marL="0" marR="0" indent="0" algn="r" defTabSz="914400" rtl="0" latinLnBrk="0">
        <a:lnSpc>
          <a:spcPct val="100000"/>
        </a:lnSpc>
        <a:spcBef>
          <a:spcPts val="0"/>
        </a:spcBef>
        <a:spcAft>
          <a:spcPts val="0"/>
        </a:spcAft>
        <a:buClrTx/>
        <a:buSzTx/>
        <a:buFontTx/>
        <a:buNone/>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4600" b="0" i="0" u="none" strike="noStrike" cap="none" spc="0" baseline="0">
          <a:ln>
            <a:noFill/>
          </a:ln>
          <a:solidFill>
            <a:srgbClr val="FFFFFF"/>
          </a:solidFill>
          <a:uFillTx/>
          <a:latin typeface="+mj-lt"/>
          <a:ea typeface="+mj-ea"/>
          <a:cs typeface="+mj-cs"/>
          <a:sym typeface="Microsoft YaHei"/>
        </a:defRPr>
      </a:lvl2pPr>
      <a:lvl3pPr marL="0" marR="0" indent="0" algn="r" defTabSz="914400" rtl="0" latinLnBrk="0">
        <a:lnSpc>
          <a:spcPct val="100000"/>
        </a:lnSpc>
        <a:spcBef>
          <a:spcPts val="0"/>
        </a:spcBef>
        <a:spcAft>
          <a:spcPts val="0"/>
        </a:spcAft>
        <a:buClrTx/>
        <a:buSzTx/>
        <a:buFontTx/>
        <a:buNone/>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4600" b="0" i="0" u="none" strike="noStrike" cap="none" spc="0" baseline="0">
          <a:ln>
            <a:noFill/>
          </a:ln>
          <a:solidFill>
            <a:srgbClr val="FFFFFF"/>
          </a:solidFill>
          <a:uFillTx/>
          <a:latin typeface="+mj-lt"/>
          <a:ea typeface="+mj-ea"/>
          <a:cs typeface="+mj-cs"/>
          <a:sym typeface="Microsoft YaHei"/>
        </a:defRPr>
      </a:lvl3pPr>
      <a:lvl4pPr marL="0" marR="0" indent="0" algn="r" defTabSz="914400" rtl="0" latinLnBrk="0">
        <a:lnSpc>
          <a:spcPct val="100000"/>
        </a:lnSpc>
        <a:spcBef>
          <a:spcPts val="0"/>
        </a:spcBef>
        <a:spcAft>
          <a:spcPts val="0"/>
        </a:spcAft>
        <a:buClrTx/>
        <a:buSzTx/>
        <a:buFontTx/>
        <a:buNone/>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4600" b="0" i="0" u="none" strike="noStrike" cap="none" spc="0" baseline="0">
          <a:ln>
            <a:noFill/>
          </a:ln>
          <a:solidFill>
            <a:srgbClr val="FFFFFF"/>
          </a:solidFill>
          <a:uFillTx/>
          <a:latin typeface="+mj-lt"/>
          <a:ea typeface="+mj-ea"/>
          <a:cs typeface="+mj-cs"/>
          <a:sym typeface="Microsoft YaHei"/>
        </a:defRPr>
      </a:lvl4pPr>
      <a:lvl5pPr marL="0" marR="0" indent="0" algn="r" defTabSz="914400" rtl="0" latinLnBrk="0">
        <a:lnSpc>
          <a:spcPct val="100000"/>
        </a:lnSpc>
        <a:spcBef>
          <a:spcPts val="0"/>
        </a:spcBef>
        <a:spcAft>
          <a:spcPts val="0"/>
        </a:spcAft>
        <a:buClrTx/>
        <a:buSzTx/>
        <a:buFontTx/>
        <a:buNone/>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4600" b="0" i="0" u="none" strike="noStrike" cap="none" spc="0" baseline="0">
          <a:ln>
            <a:noFill/>
          </a:ln>
          <a:solidFill>
            <a:srgbClr val="FFFFFF"/>
          </a:solidFill>
          <a:uFillTx/>
          <a:latin typeface="+mj-lt"/>
          <a:ea typeface="+mj-ea"/>
          <a:cs typeface="+mj-cs"/>
          <a:sym typeface="Microsoft YaHei"/>
        </a:defRPr>
      </a:lvl5pPr>
      <a:lvl6pPr marL="0" marR="0" indent="0" algn="r" defTabSz="914400" rtl="0" latinLnBrk="0">
        <a:lnSpc>
          <a:spcPct val="100000"/>
        </a:lnSpc>
        <a:spcBef>
          <a:spcPts val="0"/>
        </a:spcBef>
        <a:spcAft>
          <a:spcPts val="0"/>
        </a:spcAft>
        <a:buClrTx/>
        <a:buSzTx/>
        <a:buFontTx/>
        <a:buNone/>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4600" b="0" i="0" u="none" strike="noStrike" cap="none" spc="0" baseline="0">
          <a:ln>
            <a:noFill/>
          </a:ln>
          <a:solidFill>
            <a:srgbClr val="FFFFFF"/>
          </a:solidFill>
          <a:uFillTx/>
          <a:latin typeface="+mj-lt"/>
          <a:ea typeface="+mj-ea"/>
          <a:cs typeface="+mj-cs"/>
          <a:sym typeface="Microsoft YaHei"/>
        </a:defRPr>
      </a:lvl6pPr>
      <a:lvl7pPr marL="0" marR="0" indent="0" algn="r" defTabSz="914400" rtl="0" latinLnBrk="0">
        <a:lnSpc>
          <a:spcPct val="100000"/>
        </a:lnSpc>
        <a:spcBef>
          <a:spcPts val="0"/>
        </a:spcBef>
        <a:spcAft>
          <a:spcPts val="0"/>
        </a:spcAft>
        <a:buClrTx/>
        <a:buSzTx/>
        <a:buFontTx/>
        <a:buNone/>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4600" b="0" i="0" u="none" strike="noStrike" cap="none" spc="0" baseline="0">
          <a:ln>
            <a:noFill/>
          </a:ln>
          <a:solidFill>
            <a:srgbClr val="FFFFFF"/>
          </a:solidFill>
          <a:uFillTx/>
          <a:latin typeface="+mj-lt"/>
          <a:ea typeface="+mj-ea"/>
          <a:cs typeface="+mj-cs"/>
          <a:sym typeface="Microsoft YaHei"/>
        </a:defRPr>
      </a:lvl7pPr>
      <a:lvl8pPr marL="0" marR="0" indent="0" algn="r" defTabSz="914400" rtl="0" latinLnBrk="0">
        <a:lnSpc>
          <a:spcPct val="100000"/>
        </a:lnSpc>
        <a:spcBef>
          <a:spcPts val="0"/>
        </a:spcBef>
        <a:spcAft>
          <a:spcPts val="0"/>
        </a:spcAft>
        <a:buClrTx/>
        <a:buSzTx/>
        <a:buFontTx/>
        <a:buNone/>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4600" b="0" i="0" u="none" strike="noStrike" cap="none" spc="0" baseline="0">
          <a:ln>
            <a:noFill/>
          </a:ln>
          <a:solidFill>
            <a:srgbClr val="FFFFFF"/>
          </a:solidFill>
          <a:uFillTx/>
          <a:latin typeface="+mj-lt"/>
          <a:ea typeface="+mj-ea"/>
          <a:cs typeface="+mj-cs"/>
          <a:sym typeface="Microsoft YaHei"/>
        </a:defRPr>
      </a:lvl8pPr>
      <a:lvl9pPr marL="0" marR="0" indent="0" algn="r" defTabSz="914400" rtl="0" latinLnBrk="0">
        <a:lnSpc>
          <a:spcPct val="100000"/>
        </a:lnSpc>
        <a:spcBef>
          <a:spcPts val="0"/>
        </a:spcBef>
        <a:spcAft>
          <a:spcPts val="0"/>
        </a:spcAft>
        <a:buClrTx/>
        <a:buSzTx/>
        <a:buFontTx/>
        <a:buNone/>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4600" b="0" i="0" u="none" strike="noStrike" cap="none" spc="0" baseline="0">
          <a:ln>
            <a:noFill/>
          </a:ln>
          <a:solidFill>
            <a:srgbClr val="FFFFFF"/>
          </a:solidFill>
          <a:uFillTx/>
          <a:latin typeface="+mj-lt"/>
          <a:ea typeface="+mj-ea"/>
          <a:cs typeface="+mj-cs"/>
          <a:sym typeface="Microsoft YaHei"/>
        </a:defRPr>
      </a:lvl9pPr>
    </p:titleStyle>
    <p:bodyStyle>
      <a:lvl1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1pPr>
      <a:lvl2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2pPr>
      <a:lvl3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3pPr>
      <a:lvl4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4pPr>
      <a:lvl5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5pPr>
      <a:lvl6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6pPr>
      <a:lvl7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7pPr>
      <a:lvl8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8pPr>
      <a:lvl9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9pPr>
    </p:bodyStyle>
    <p:otherStyle>
      <a:lvl1pPr marL="0" marR="0" indent="0" algn="ctr" defTabSz="407670" rtl="0" latinLnBrk="0">
        <a:lnSpc>
          <a:spcPct val="100000"/>
        </a:lnSpc>
        <a:spcBef>
          <a:spcPts val="0"/>
        </a:spcBef>
        <a:spcAft>
          <a:spcPts val="0"/>
        </a:spcAft>
        <a:buClrTx/>
        <a:buSzTx/>
        <a:buFontTx/>
        <a:buNone/>
        <a:defRPr sz="1165" b="0" i="0" u="none" strike="noStrike" cap="none" spc="0" baseline="0">
          <a:ln>
            <a:noFill/>
          </a:ln>
          <a:solidFill>
            <a:schemeClr val="tx1"/>
          </a:solidFill>
          <a:uFillTx/>
          <a:latin typeface="+mn-lt"/>
          <a:ea typeface="+mn-ea"/>
          <a:cs typeface="+mn-cs"/>
          <a:sym typeface="Microsoft YaHei"/>
        </a:defRPr>
      </a:lvl1pPr>
      <a:lvl2pPr marL="0" marR="0" indent="0" algn="ctr" defTabSz="407670" rtl="0" latinLnBrk="0">
        <a:lnSpc>
          <a:spcPct val="100000"/>
        </a:lnSpc>
        <a:spcBef>
          <a:spcPts val="0"/>
        </a:spcBef>
        <a:spcAft>
          <a:spcPts val="0"/>
        </a:spcAft>
        <a:buClrTx/>
        <a:buSzTx/>
        <a:buFontTx/>
        <a:buNone/>
        <a:defRPr sz="1165" b="0" i="0" u="none" strike="noStrike" cap="none" spc="0" baseline="0">
          <a:ln>
            <a:noFill/>
          </a:ln>
          <a:solidFill>
            <a:schemeClr val="tx1"/>
          </a:solidFill>
          <a:uFillTx/>
          <a:latin typeface="+mn-lt"/>
          <a:ea typeface="+mn-ea"/>
          <a:cs typeface="+mn-cs"/>
          <a:sym typeface="Microsoft YaHei"/>
        </a:defRPr>
      </a:lvl2pPr>
      <a:lvl3pPr marL="0" marR="0" indent="0" algn="ctr" defTabSz="407670" rtl="0" latinLnBrk="0">
        <a:lnSpc>
          <a:spcPct val="100000"/>
        </a:lnSpc>
        <a:spcBef>
          <a:spcPts val="0"/>
        </a:spcBef>
        <a:spcAft>
          <a:spcPts val="0"/>
        </a:spcAft>
        <a:buClrTx/>
        <a:buSzTx/>
        <a:buFontTx/>
        <a:buNone/>
        <a:defRPr sz="1165" b="0" i="0" u="none" strike="noStrike" cap="none" spc="0" baseline="0">
          <a:ln>
            <a:noFill/>
          </a:ln>
          <a:solidFill>
            <a:schemeClr val="tx1"/>
          </a:solidFill>
          <a:uFillTx/>
          <a:latin typeface="+mn-lt"/>
          <a:ea typeface="+mn-ea"/>
          <a:cs typeface="+mn-cs"/>
          <a:sym typeface="Microsoft YaHei"/>
        </a:defRPr>
      </a:lvl3pPr>
      <a:lvl4pPr marL="0" marR="0" indent="0" algn="ctr" defTabSz="407670" rtl="0" latinLnBrk="0">
        <a:lnSpc>
          <a:spcPct val="100000"/>
        </a:lnSpc>
        <a:spcBef>
          <a:spcPts val="0"/>
        </a:spcBef>
        <a:spcAft>
          <a:spcPts val="0"/>
        </a:spcAft>
        <a:buClrTx/>
        <a:buSzTx/>
        <a:buFontTx/>
        <a:buNone/>
        <a:defRPr sz="1165" b="0" i="0" u="none" strike="noStrike" cap="none" spc="0" baseline="0">
          <a:ln>
            <a:noFill/>
          </a:ln>
          <a:solidFill>
            <a:schemeClr val="tx1"/>
          </a:solidFill>
          <a:uFillTx/>
          <a:latin typeface="+mn-lt"/>
          <a:ea typeface="+mn-ea"/>
          <a:cs typeface="+mn-cs"/>
          <a:sym typeface="Microsoft YaHei"/>
        </a:defRPr>
      </a:lvl4pPr>
      <a:lvl5pPr marL="0" marR="0" indent="0" algn="ctr" defTabSz="407670" rtl="0" latinLnBrk="0">
        <a:lnSpc>
          <a:spcPct val="100000"/>
        </a:lnSpc>
        <a:spcBef>
          <a:spcPts val="0"/>
        </a:spcBef>
        <a:spcAft>
          <a:spcPts val="0"/>
        </a:spcAft>
        <a:buClrTx/>
        <a:buSzTx/>
        <a:buFontTx/>
        <a:buNone/>
        <a:defRPr sz="1165" b="0" i="0" u="none" strike="noStrike" cap="none" spc="0" baseline="0">
          <a:ln>
            <a:noFill/>
          </a:ln>
          <a:solidFill>
            <a:schemeClr val="tx1"/>
          </a:solidFill>
          <a:uFillTx/>
          <a:latin typeface="+mn-lt"/>
          <a:ea typeface="+mn-ea"/>
          <a:cs typeface="+mn-cs"/>
          <a:sym typeface="Microsoft YaHei"/>
        </a:defRPr>
      </a:lvl5pPr>
      <a:lvl6pPr marL="0" marR="0" indent="0" algn="ctr" defTabSz="407670" rtl="0" latinLnBrk="0">
        <a:lnSpc>
          <a:spcPct val="100000"/>
        </a:lnSpc>
        <a:spcBef>
          <a:spcPts val="0"/>
        </a:spcBef>
        <a:spcAft>
          <a:spcPts val="0"/>
        </a:spcAft>
        <a:buClrTx/>
        <a:buSzTx/>
        <a:buFontTx/>
        <a:buNone/>
        <a:defRPr sz="1165" b="0" i="0" u="none" strike="noStrike" cap="none" spc="0" baseline="0">
          <a:ln>
            <a:noFill/>
          </a:ln>
          <a:solidFill>
            <a:schemeClr val="tx1"/>
          </a:solidFill>
          <a:uFillTx/>
          <a:latin typeface="+mn-lt"/>
          <a:ea typeface="+mn-ea"/>
          <a:cs typeface="+mn-cs"/>
          <a:sym typeface="Microsoft YaHei"/>
        </a:defRPr>
      </a:lvl6pPr>
      <a:lvl7pPr marL="0" marR="0" indent="0" algn="ctr" defTabSz="407670" rtl="0" latinLnBrk="0">
        <a:lnSpc>
          <a:spcPct val="100000"/>
        </a:lnSpc>
        <a:spcBef>
          <a:spcPts val="0"/>
        </a:spcBef>
        <a:spcAft>
          <a:spcPts val="0"/>
        </a:spcAft>
        <a:buClrTx/>
        <a:buSzTx/>
        <a:buFontTx/>
        <a:buNone/>
        <a:defRPr sz="1165" b="0" i="0" u="none" strike="noStrike" cap="none" spc="0" baseline="0">
          <a:ln>
            <a:noFill/>
          </a:ln>
          <a:solidFill>
            <a:schemeClr val="tx1"/>
          </a:solidFill>
          <a:uFillTx/>
          <a:latin typeface="+mn-lt"/>
          <a:ea typeface="+mn-ea"/>
          <a:cs typeface="+mn-cs"/>
          <a:sym typeface="Microsoft YaHei"/>
        </a:defRPr>
      </a:lvl7pPr>
      <a:lvl8pPr marL="0" marR="0" indent="0" algn="ctr" defTabSz="407670" rtl="0" latinLnBrk="0">
        <a:lnSpc>
          <a:spcPct val="100000"/>
        </a:lnSpc>
        <a:spcBef>
          <a:spcPts val="0"/>
        </a:spcBef>
        <a:spcAft>
          <a:spcPts val="0"/>
        </a:spcAft>
        <a:buClrTx/>
        <a:buSzTx/>
        <a:buFontTx/>
        <a:buNone/>
        <a:defRPr sz="1165" b="0" i="0" u="none" strike="noStrike" cap="none" spc="0" baseline="0">
          <a:ln>
            <a:noFill/>
          </a:ln>
          <a:solidFill>
            <a:schemeClr val="tx1"/>
          </a:solidFill>
          <a:uFillTx/>
          <a:latin typeface="+mn-lt"/>
          <a:ea typeface="+mn-ea"/>
          <a:cs typeface="+mn-cs"/>
          <a:sym typeface="Microsoft YaHei"/>
        </a:defRPr>
      </a:lvl8pPr>
      <a:lvl9pPr marL="0" marR="0" indent="0" algn="ctr" defTabSz="407670" rtl="0" latinLnBrk="0">
        <a:lnSpc>
          <a:spcPct val="100000"/>
        </a:lnSpc>
        <a:spcBef>
          <a:spcPts val="0"/>
        </a:spcBef>
        <a:spcAft>
          <a:spcPts val="0"/>
        </a:spcAft>
        <a:buClrTx/>
        <a:buSzTx/>
        <a:buFontTx/>
        <a:buNone/>
        <a:defRPr sz="1165" b="0" i="0" u="none" strike="noStrike" cap="none" spc="0" baseline="0">
          <a:ln>
            <a:noFill/>
          </a:ln>
          <a:solidFill>
            <a:schemeClr val="tx1"/>
          </a:solidFill>
          <a:uFillTx/>
          <a:latin typeface="+mn-lt"/>
          <a:ea typeface="+mn-ea"/>
          <a:cs typeface="+mn-cs"/>
          <a:sym typeface="Microsoft YaHe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这里是PPT主标题"/>
          <p:cNvSpPr txBox="1"/>
          <p:nvPr/>
        </p:nvSpPr>
        <p:spPr>
          <a:xfrm>
            <a:off x="544791" y="2642680"/>
            <a:ext cx="6950588" cy="1225550"/>
          </a:xfrm>
          <a:prstGeom prst="rect">
            <a:avLst/>
          </a:prstGeom>
          <a:ln w="12700">
            <a:miter lim="400000"/>
          </a:ln>
        </p:spPr>
        <p:txBody>
          <a:bodyPr lIns="22576" tIns="22576" rIns="22576" bIns="22576" anchor="ctr">
            <a:spAutoFit/>
          </a:bodyPr>
          <a:lstStyle/>
          <a:p>
            <a: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4600">
                <a:solidFill>
                  <a:srgbClr val="FFFFFF"/>
                </a:solidFill>
              </a:defRPr>
            </a:pPr>
            <a:r>
              <a:rPr sz="3835"/>
              <a:t>第三届云安全算法挑战赛</a:t>
            </a:r>
          </a:p>
          <a:p>
            <a: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4600">
                <a:solidFill>
                  <a:srgbClr val="FFFFFF"/>
                </a:solidFill>
              </a:defRPr>
            </a:pPr>
            <a:r>
              <a:rPr sz="3835"/>
              <a:t>现场</a:t>
            </a:r>
            <a:r>
              <a:rPr lang="zh-CN" sz="3835"/>
              <a:t>决</a:t>
            </a:r>
            <a:r>
              <a:rPr sz="3835"/>
              <a:t>赛</a:t>
            </a:r>
          </a:p>
        </p:txBody>
      </p:sp>
      <p:sp>
        <p:nvSpPr>
          <p:cNvPr id="146" name="版本/主讲人信息副标题"/>
          <p:cNvSpPr txBox="1"/>
          <p:nvPr/>
        </p:nvSpPr>
        <p:spPr>
          <a:xfrm>
            <a:off x="544791" y="4414830"/>
            <a:ext cx="6950588" cy="536575"/>
          </a:xfrm>
          <a:prstGeom prst="rect">
            <a:avLst/>
          </a:prstGeom>
          <a:ln w="12700">
            <a:miter lim="400000"/>
          </a:ln>
        </p:spPr>
        <p:txBody>
          <a:bodyPr lIns="22576" tIns="22576" rIns="22576" bIns="22576" anchor="ctr">
            <a:spAutoFit/>
          </a:bodyPr>
          <a:lstStyle>
            <a:lvl1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2200">
                <a:solidFill>
                  <a:srgbClr val="FFFFFF"/>
                </a:solidFill>
              </a:defRPr>
            </a:lvl1pPr>
          </a:lstStyle>
          <a:p>
            <a:r>
              <a:rPr lang="zh-CN" altLang="en-US" sz="3200"/>
              <a:t>上地西二旗人民</a:t>
            </a:r>
          </a:p>
        </p:txBody>
      </p:sp>
      <p:sp>
        <p:nvSpPr>
          <p:cNvPr id="3" name="版本/主讲人信息副标题"/>
          <p:cNvSpPr txBox="1"/>
          <p:nvPr/>
        </p:nvSpPr>
        <p:spPr>
          <a:xfrm>
            <a:off x="544791" y="6271252"/>
            <a:ext cx="6950588" cy="327025"/>
          </a:xfrm>
          <a:prstGeom prst="rect">
            <a:avLst/>
          </a:prstGeom>
          <a:ln w="12700">
            <a:miter lim="400000"/>
          </a:ln>
        </p:spPr>
        <p:txBody>
          <a:bodyPr lIns="22576" tIns="22576" rIns="22576" bIns="22576" anchor="ctr">
            <a:spAutoFit/>
          </a:bodyPr>
          <a:lstStyle>
            <a:lvl1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2200">
                <a:solidFill>
                  <a:srgbClr val="FFFFFF"/>
                </a:solidFill>
              </a:defRPr>
            </a:lvl1pPr>
          </a:lstStyle>
          <a:p>
            <a:r>
              <a:rPr lang="en-US" altLang="zh-CN" sz="1835"/>
              <a:t>2018</a:t>
            </a:r>
            <a:r>
              <a:rPr lang="zh-CN" altLang="en-US" sz="1835"/>
              <a:t>年</a:t>
            </a:r>
            <a:r>
              <a:rPr lang="en-US" altLang="zh-CN" sz="1835"/>
              <a:t>09</a:t>
            </a:r>
            <a:r>
              <a:rPr lang="zh-CN" altLang="en-US" sz="1835"/>
              <a:t>月</a:t>
            </a:r>
            <a:r>
              <a:rPr lang="en-US" altLang="zh-CN" sz="1835"/>
              <a:t>21</a:t>
            </a:r>
            <a:r>
              <a:rPr lang="zh-CN" altLang="en-US" sz="1835"/>
              <a:t>日</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542290" y="908050"/>
            <a:ext cx="4874260" cy="3637280"/>
          </a:xfrm>
          <a:prstGeom prst="rect">
            <a:avLst/>
          </a:prstGeom>
        </p:spPr>
      </p:pic>
      <p:sp>
        <p:nvSpPr>
          <p:cNvPr id="2" name="标题 1"/>
          <p:cNvSpPr>
            <a:spLocks noGrp="1"/>
          </p:cNvSpPr>
          <p:nvPr>
            <p:ph type="title"/>
          </p:nvPr>
        </p:nvSpPr>
        <p:spPr>
          <a:xfrm>
            <a:off x="2283907" y="-1283970"/>
            <a:ext cx="8669868" cy="1836738"/>
          </a:xfrm>
        </p:spPr>
        <p:txBody>
          <a:bodyPr/>
          <a:lstStyle/>
          <a:p>
            <a:pPr algn="ctr"/>
            <a:r>
              <a:rPr lang="zh-CN" altLang="en-US">
                <a:latin typeface="华文宋体" panose="02010600040101010101" charset="-122"/>
                <a:ea typeface="华文宋体" panose="02010600040101010101" charset="-122"/>
                <a:sym typeface="+mn-ea"/>
              </a:rPr>
              <a:t>统计</a:t>
            </a:r>
            <a:r>
              <a:rPr lang="en-US" altLang="zh-CN">
                <a:latin typeface="华文宋体" panose="02010600040101010101" charset="-122"/>
                <a:ea typeface="华文宋体" panose="02010600040101010101" charset="-122"/>
                <a:sym typeface="+mn-ea"/>
              </a:rPr>
              <a:t>tid</a:t>
            </a:r>
            <a:r>
              <a:rPr lang="zh-CN" altLang="en-US">
                <a:latin typeface="华文宋体" panose="02010600040101010101" charset="-122"/>
                <a:ea typeface="华文宋体" panose="02010600040101010101" charset="-122"/>
                <a:sym typeface="+mn-ea"/>
              </a:rPr>
              <a:t>列的取值情况</a:t>
            </a:r>
            <a:endParaRPr lang="zh-CN" altLang="en-US"/>
          </a:p>
        </p:txBody>
      </p:sp>
      <p:pic>
        <p:nvPicPr>
          <p:cNvPr id="10" name="图片 9"/>
          <p:cNvPicPr>
            <a:picLocks noChangeAspect="1"/>
          </p:cNvPicPr>
          <p:nvPr/>
        </p:nvPicPr>
        <p:blipFill>
          <a:blip r:embed="rId3"/>
          <a:stretch>
            <a:fillRect/>
          </a:stretch>
        </p:blipFill>
        <p:spPr>
          <a:xfrm>
            <a:off x="3208655" y="2892425"/>
            <a:ext cx="5551805" cy="3883025"/>
          </a:xfrm>
          <a:prstGeom prst="rect">
            <a:avLst/>
          </a:prstGeom>
        </p:spPr>
      </p:pic>
      <p:pic>
        <p:nvPicPr>
          <p:cNvPr id="11" name="图片 10"/>
          <p:cNvPicPr>
            <a:picLocks noChangeAspect="1"/>
          </p:cNvPicPr>
          <p:nvPr/>
        </p:nvPicPr>
        <p:blipFill>
          <a:blip r:embed="rId4"/>
          <a:stretch>
            <a:fillRect/>
          </a:stretch>
        </p:blipFill>
        <p:spPr>
          <a:xfrm>
            <a:off x="9627235" y="-528955"/>
            <a:ext cx="2184400" cy="7163435"/>
          </a:xfrm>
          <a:prstGeom prst="rect">
            <a:avLst/>
          </a:prstGeom>
        </p:spPr>
      </p:pic>
      <p:sp>
        <p:nvSpPr>
          <p:cNvPr id="12" name="矩形 11"/>
          <p:cNvSpPr/>
          <p:nvPr/>
        </p:nvSpPr>
        <p:spPr>
          <a:xfrm>
            <a:off x="963930" y="1524635"/>
            <a:ext cx="1071245" cy="27114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副标题 7"/>
          <p:cNvSpPr>
            <a:spLocks noGrp="1"/>
          </p:cNvSpPr>
          <p:nvPr>
            <p:ph type="subTitle" idx="1"/>
          </p:nvPr>
        </p:nvSpPr>
        <p:spPr/>
        <p:txBody>
          <a:bodyPr/>
          <a:lstStyle/>
          <a:p>
            <a:endParaRPr lang="zh-CN" altLang="en-US"/>
          </a:p>
        </p:txBody>
      </p:sp>
      <p:sp>
        <p:nvSpPr>
          <p:cNvPr id="180" name="Shape 180"/>
          <p:cNvSpPr/>
          <p:nvPr/>
        </p:nvSpPr>
        <p:spPr>
          <a:xfrm>
            <a:off x="7898719"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181" name="Shape 181"/>
          <p:cNvSpPr/>
          <p:nvPr/>
        </p:nvSpPr>
        <p:spPr>
          <a:xfrm>
            <a:off x="3631907"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182" name="Shape 182"/>
          <p:cNvSpPr/>
          <p:nvPr/>
        </p:nvSpPr>
        <p:spPr>
          <a:xfrm>
            <a:off x="1706315"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183" name="Shape 183"/>
          <p:cNvSpPr/>
          <p:nvPr/>
        </p:nvSpPr>
        <p:spPr>
          <a:xfrm>
            <a:off x="5483435" y="2751639"/>
            <a:ext cx="1224155" cy="1224155"/>
          </a:xfrm>
          <a:prstGeom prst="ellipse">
            <a:avLst/>
          </a:prstGeom>
          <a:solidFill>
            <a:srgbClr val="373D41">
              <a:alpha val="5000"/>
            </a:srgbClr>
          </a:solidFill>
          <a:ln w="12700">
            <a:miter lim="400000"/>
          </a:ln>
        </p:spPr>
        <p:txBody>
          <a:bodyPr lIns="25400" tIns="25400" rIns="25400" bIns="25400" anchor="ctr"/>
          <a:lstStyle/>
          <a:p>
            <a:pPr>
              <a:defRPr sz="3200"/>
            </a:pPr>
            <a:endParaRPr sz="1600"/>
          </a:p>
        </p:txBody>
      </p:sp>
      <p:sp>
        <p:nvSpPr>
          <p:cNvPr id="184" name="Shape 184"/>
          <p:cNvSpPr/>
          <p:nvPr/>
        </p:nvSpPr>
        <p:spPr>
          <a:xfrm>
            <a:off x="5587683" y="2852712"/>
            <a:ext cx="1015660" cy="1015660"/>
          </a:xfrm>
          <a:prstGeom prst="ellipse">
            <a:avLst/>
          </a:prstGeom>
          <a:solidFill>
            <a:srgbClr val="373D41"/>
          </a:solidFill>
          <a:ln w="12700">
            <a:miter lim="400000"/>
          </a:ln>
          <a:effectLst>
            <a:outerShdw blurRad="584200" dist="29019" dir="5640464" rotWithShape="0">
              <a:srgbClr val="373D41">
                <a:alpha val="31356"/>
              </a:srgbClr>
            </a:outerShdw>
          </a:effectLst>
        </p:spPr>
        <p:txBody>
          <a:bodyPr lIns="25400" tIns="25400" rIns="25400" bIns="25400" anchor="ctr"/>
          <a:lstStyle/>
          <a:p>
            <a:pPr>
              <a:defRPr sz="3200"/>
            </a:pPr>
            <a:endParaRPr sz="1600"/>
          </a:p>
        </p:txBody>
      </p:sp>
      <p:sp>
        <p:nvSpPr>
          <p:cNvPr id="186" name="Shape 186"/>
          <p:cNvSpPr/>
          <p:nvPr/>
        </p:nvSpPr>
        <p:spPr>
          <a:xfrm>
            <a:off x="5945145" y="3137974"/>
            <a:ext cx="304800" cy="512445"/>
          </a:xfrm>
          <a:prstGeom prst="rect">
            <a:avLst/>
          </a:prstGeom>
          <a:ln w="12700">
            <a:miter lim="400000"/>
          </a:ln>
        </p:spPr>
        <p:txBody>
          <a:bodyPr wrap="none" lIns="25400" tIns="25400" rIns="25400" bIns="25400" anchor="ctr">
            <a:spAutoFit/>
          </a:bodyPr>
          <a:lstStyle>
            <a:lvl1pPr algn="l">
              <a:defRPr sz="6000">
                <a:solidFill>
                  <a:srgbClr val="FFFFFF"/>
                </a:solidFill>
                <a:latin typeface="Univers LT Std 55 Roman"/>
                <a:ea typeface="Univers LT Std 55 Roman"/>
                <a:cs typeface="Univers LT Std 55 Roman"/>
                <a:sym typeface="Univers LT Std 55 Roman"/>
              </a:defRPr>
            </a:lvl1pPr>
          </a:lstStyle>
          <a:p>
            <a:r>
              <a:rPr sz="3000"/>
              <a:t>3</a:t>
            </a:r>
          </a:p>
        </p:txBody>
      </p:sp>
      <p:sp>
        <p:nvSpPr>
          <p:cNvPr id="187" name="Shape 187"/>
          <p:cNvSpPr/>
          <p:nvPr/>
        </p:nvSpPr>
        <p:spPr>
          <a:xfrm>
            <a:off x="4578645" y="3363716"/>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189" name="Shape 189"/>
          <p:cNvSpPr/>
          <p:nvPr/>
        </p:nvSpPr>
        <p:spPr>
          <a:xfrm>
            <a:off x="3839907" y="3172899"/>
            <a:ext cx="268987" cy="419735"/>
          </a:xfrm>
          <a:prstGeom prst="rect">
            <a:avLst/>
          </a:prstGeom>
          <a:ln w="12700">
            <a:miter lim="400000"/>
          </a:ln>
        </p:spPr>
        <p:txBody>
          <a:bodyPr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2</a:t>
            </a:r>
          </a:p>
        </p:txBody>
      </p:sp>
      <p:sp>
        <p:nvSpPr>
          <p:cNvPr id="190" name="Shape 190"/>
          <p:cNvSpPr/>
          <p:nvPr/>
        </p:nvSpPr>
        <p:spPr>
          <a:xfrm>
            <a:off x="6908731" y="3363716"/>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192" name="Shape 192"/>
          <p:cNvSpPr/>
          <p:nvPr/>
        </p:nvSpPr>
        <p:spPr>
          <a:xfrm>
            <a:off x="8099393" y="3172899"/>
            <a:ext cx="254000" cy="419735"/>
          </a:xfrm>
          <a:prstGeom prst="rect">
            <a:avLst/>
          </a:prstGeom>
          <a:ln w="12700">
            <a:miter lim="400000"/>
          </a:ln>
        </p:spPr>
        <p:txBody>
          <a:bodyPr wrap="none"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4</a:t>
            </a:r>
          </a:p>
        </p:txBody>
      </p:sp>
      <p:sp>
        <p:nvSpPr>
          <p:cNvPr id="194" name="Shape 194"/>
          <p:cNvSpPr/>
          <p:nvPr/>
        </p:nvSpPr>
        <p:spPr>
          <a:xfrm>
            <a:off x="1910506" y="3167429"/>
            <a:ext cx="254000" cy="419735"/>
          </a:xfrm>
          <a:prstGeom prst="rect">
            <a:avLst/>
          </a:prstGeom>
          <a:ln w="12700">
            <a:miter lim="400000"/>
          </a:ln>
        </p:spPr>
        <p:txBody>
          <a:bodyPr wrap="none"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1</a:t>
            </a:r>
          </a:p>
        </p:txBody>
      </p:sp>
      <p:sp>
        <p:nvSpPr>
          <p:cNvPr id="195" name="Shape 195"/>
          <p:cNvSpPr/>
          <p:nvPr/>
        </p:nvSpPr>
        <p:spPr>
          <a:xfrm>
            <a:off x="2649879" y="3358246"/>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196" name="Shape 196"/>
          <p:cNvSpPr/>
          <p:nvPr/>
        </p:nvSpPr>
        <p:spPr>
          <a:xfrm>
            <a:off x="9853225"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197" name="Shape 197"/>
          <p:cNvSpPr/>
          <p:nvPr/>
        </p:nvSpPr>
        <p:spPr>
          <a:xfrm>
            <a:off x="8863237" y="3363716"/>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199" name="Shape 199"/>
          <p:cNvSpPr/>
          <p:nvPr/>
        </p:nvSpPr>
        <p:spPr>
          <a:xfrm>
            <a:off x="10053899" y="3172899"/>
            <a:ext cx="254000" cy="419735"/>
          </a:xfrm>
          <a:prstGeom prst="rect">
            <a:avLst/>
          </a:prstGeom>
          <a:ln w="12700">
            <a:miter lim="400000"/>
          </a:ln>
        </p:spPr>
        <p:txBody>
          <a:bodyPr wrap="none"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5</a:t>
            </a:r>
          </a:p>
        </p:txBody>
      </p:sp>
      <p:sp>
        <p:nvSpPr>
          <p:cNvPr id="131" name="Shape 131"/>
          <p:cNvSpPr/>
          <p:nvPr/>
        </p:nvSpPr>
        <p:spPr>
          <a:xfrm>
            <a:off x="427685" y="629932"/>
            <a:ext cx="1096010" cy="789305"/>
          </a:xfrm>
          <a:prstGeom prst="rect">
            <a:avLst/>
          </a:prstGeom>
          <a:ln w="12700">
            <a:miter lim="400000"/>
          </a:ln>
        </p:spPr>
        <p:txBody>
          <a:bodyPr wrap="non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sz="4000">
                <a:solidFill>
                  <a:schemeClr val="bg1"/>
                </a:solidFill>
              </a:rPr>
              <a:t>目录</a:t>
            </a:r>
          </a:p>
        </p:txBody>
      </p:sp>
      <p:sp>
        <p:nvSpPr>
          <p:cNvPr id="2" name="Shape 138"/>
          <p:cNvSpPr/>
          <p:nvPr/>
        </p:nvSpPr>
        <p:spPr>
          <a:xfrm>
            <a:off x="1652464" y="4275481"/>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M-GBK"/>
                <a:ea typeface="FZLanTingHei-M-GBK"/>
                <a:cs typeface="FZLanTingHei-M-GBK"/>
                <a:sym typeface="FZLanTingHei-M-GBK"/>
              </a:defRPr>
            </a:lvl1pPr>
          </a:lstStyle>
          <a:p>
            <a:r>
              <a:rPr lang="zh-CN" sz="2000">
                <a:solidFill>
                  <a:schemeClr val="bg1"/>
                </a:solidFill>
              </a:rPr>
              <a:t>团队成员</a:t>
            </a:r>
          </a:p>
        </p:txBody>
      </p:sp>
      <p:sp>
        <p:nvSpPr>
          <p:cNvPr id="3" name="Shape 142"/>
          <p:cNvSpPr/>
          <p:nvPr/>
        </p:nvSpPr>
        <p:spPr>
          <a:xfrm>
            <a:off x="3632083" y="4278972"/>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赛题分析</a:t>
            </a:r>
          </a:p>
        </p:txBody>
      </p:sp>
      <p:sp>
        <p:nvSpPr>
          <p:cNvPr id="4" name="Shape 145"/>
          <p:cNvSpPr/>
          <p:nvPr/>
        </p:nvSpPr>
        <p:spPr>
          <a:xfrm>
            <a:off x="5640860" y="4275162"/>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整体方案</a:t>
            </a:r>
          </a:p>
        </p:txBody>
      </p:sp>
      <p:sp>
        <p:nvSpPr>
          <p:cNvPr id="5" name="Shape 148"/>
          <p:cNvSpPr/>
          <p:nvPr/>
        </p:nvSpPr>
        <p:spPr>
          <a:xfrm>
            <a:off x="7492473" y="4278972"/>
            <a:ext cx="1355725"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结果和展望</a:t>
            </a:r>
          </a:p>
        </p:txBody>
      </p:sp>
      <p:sp>
        <p:nvSpPr>
          <p:cNvPr id="6" name="Shape 151"/>
          <p:cNvSpPr/>
          <p:nvPr/>
        </p:nvSpPr>
        <p:spPr>
          <a:xfrm>
            <a:off x="9634599" y="4278972"/>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其他分析</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41362" y="-1232535"/>
            <a:ext cx="8669868" cy="1836738"/>
          </a:xfrm>
        </p:spPr>
        <p:txBody>
          <a:bodyPr/>
          <a:lstStyle/>
          <a:p>
            <a:pPr algn="ctr"/>
            <a:r>
              <a:rPr lang="zh-CN" altLang="en-US">
                <a:latin typeface="华文宋体" panose="02010600040101010101" charset="-122"/>
                <a:ea typeface="华文宋体" panose="02010600040101010101" charset="-122"/>
              </a:rPr>
              <a:t>初赛整体方案</a:t>
            </a:r>
            <a:r>
              <a:rPr lang="en-US" altLang="zh-CN">
                <a:latin typeface="华文宋体" panose="02010600040101010101" charset="-122"/>
                <a:ea typeface="华文宋体" panose="02010600040101010101" charset="-122"/>
              </a:rPr>
              <a:t>: stacking</a:t>
            </a:r>
          </a:p>
        </p:txBody>
      </p:sp>
      <p:sp>
        <p:nvSpPr>
          <p:cNvPr id="4" name="矩形 3"/>
          <p:cNvSpPr/>
          <p:nvPr/>
        </p:nvSpPr>
        <p:spPr>
          <a:xfrm>
            <a:off x="4601210" y="1912620"/>
            <a:ext cx="15951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华文宋体" panose="02010600040101010101" charset="-122"/>
                <a:ea typeface="华文宋体" panose="02010600040101010101" charset="-122"/>
              </a:rPr>
              <a:t>LGB1</a:t>
            </a:r>
          </a:p>
        </p:txBody>
      </p:sp>
      <p:sp>
        <p:nvSpPr>
          <p:cNvPr id="5" name="矩形 4"/>
          <p:cNvSpPr/>
          <p:nvPr/>
        </p:nvSpPr>
        <p:spPr>
          <a:xfrm>
            <a:off x="4601210" y="2710180"/>
            <a:ext cx="15951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华文宋体" panose="02010600040101010101" charset="-122"/>
                <a:ea typeface="华文宋体" panose="02010600040101010101" charset="-122"/>
              </a:rPr>
              <a:t>LGB2</a:t>
            </a:r>
          </a:p>
        </p:txBody>
      </p:sp>
      <p:sp>
        <p:nvSpPr>
          <p:cNvPr id="8" name="矩形 7"/>
          <p:cNvSpPr/>
          <p:nvPr/>
        </p:nvSpPr>
        <p:spPr>
          <a:xfrm>
            <a:off x="4601210" y="3408045"/>
            <a:ext cx="15951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华文宋体" panose="02010600040101010101" charset="-122"/>
                <a:ea typeface="华文宋体" panose="02010600040101010101" charset="-122"/>
              </a:rPr>
              <a:t>CNN1</a:t>
            </a:r>
          </a:p>
        </p:txBody>
      </p:sp>
      <p:sp>
        <p:nvSpPr>
          <p:cNvPr id="9" name="矩形 8"/>
          <p:cNvSpPr/>
          <p:nvPr/>
        </p:nvSpPr>
        <p:spPr>
          <a:xfrm>
            <a:off x="4601210" y="4095750"/>
            <a:ext cx="15951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华文宋体" panose="02010600040101010101" charset="-122"/>
                <a:ea typeface="华文宋体" panose="02010600040101010101" charset="-122"/>
              </a:rPr>
              <a:t>CNN2</a:t>
            </a:r>
          </a:p>
        </p:txBody>
      </p:sp>
      <p:sp>
        <p:nvSpPr>
          <p:cNvPr id="10" name="矩形 9"/>
          <p:cNvSpPr/>
          <p:nvPr/>
        </p:nvSpPr>
        <p:spPr>
          <a:xfrm>
            <a:off x="4601210" y="4783455"/>
            <a:ext cx="15951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FF00"/>
                </a:solidFill>
                <a:latin typeface="华文宋体" panose="02010600040101010101" charset="-122"/>
                <a:ea typeface="华文宋体" panose="02010600040101010101" charset="-122"/>
              </a:rPr>
              <a:t>MLP1</a:t>
            </a:r>
          </a:p>
        </p:txBody>
      </p:sp>
      <p:sp>
        <p:nvSpPr>
          <p:cNvPr id="11" name="矩形 10"/>
          <p:cNvSpPr/>
          <p:nvPr/>
        </p:nvSpPr>
        <p:spPr>
          <a:xfrm>
            <a:off x="4601210" y="5421630"/>
            <a:ext cx="15951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FF00"/>
                </a:solidFill>
                <a:latin typeface="华文宋体" panose="02010600040101010101" charset="-122"/>
                <a:ea typeface="华文宋体" panose="02010600040101010101" charset="-122"/>
              </a:rPr>
              <a:t>MLP2</a:t>
            </a:r>
          </a:p>
        </p:txBody>
      </p:sp>
      <p:sp>
        <p:nvSpPr>
          <p:cNvPr id="12" name="矩形 11"/>
          <p:cNvSpPr/>
          <p:nvPr/>
        </p:nvSpPr>
        <p:spPr>
          <a:xfrm>
            <a:off x="8975725" y="4006215"/>
            <a:ext cx="644525" cy="1848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FF00"/>
                </a:solidFill>
                <a:latin typeface="华文宋体" panose="02010600040101010101" charset="-122"/>
                <a:ea typeface="华文宋体" panose="02010600040101010101" charset="-122"/>
              </a:rPr>
              <a:t>5</a:t>
            </a:r>
            <a:r>
              <a:rPr lang="zh-CN" altLang="en-US">
                <a:solidFill>
                  <a:srgbClr val="FFFF00"/>
                </a:solidFill>
                <a:latin typeface="华文宋体" panose="02010600040101010101" charset="-122"/>
                <a:ea typeface="华文宋体" panose="02010600040101010101" charset="-122"/>
              </a:rPr>
              <a:t>个</a:t>
            </a:r>
          </a:p>
          <a:p>
            <a:pPr algn="ctr"/>
            <a:r>
              <a:rPr lang="en-US" altLang="zh-CN">
                <a:solidFill>
                  <a:srgbClr val="FFFF00"/>
                </a:solidFill>
                <a:latin typeface="华文宋体" panose="02010600040101010101" charset="-122"/>
                <a:ea typeface="华文宋体" panose="02010600040101010101" charset="-122"/>
              </a:rPr>
              <a:t>4</a:t>
            </a:r>
            <a:r>
              <a:rPr lang="zh-CN" altLang="en-US">
                <a:solidFill>
                  <a:srgbClr val="FFFF00"/>
                </a:solidFill>
                <a:latin typeface="华文宋体" panose="02010600040101010101" charset="-122"/>
                <a:ea typeface="华文宋体" panose="02010600040101010101" charset="-122"/>
              </a:rPr>
              <a:t>折</a:t>
            </a:r>
            <a:r>
              <a:rPr lang="en-US" altLang="zh-CN">
                <a:solidFill>
                  <a:srgbClr val="FFFF00"/>
                </a:solidFill>
                <a:latin typeface="华文宋体" panose="02010600040101010101" charset="-122"/>
                <a:ea typeface="华文宋体" panose="02010600040101010101" charset="-122"/>
              </a:rPr>
              <a:t>lgb</a:t>
            </a:r>
          </a:p>
        </p:txBody>
      </p:sp>
      <p:sp>
        <p:nvSpPr>
          <p:cNvPr id="21" name="流程图: 多文档 20"/>
          <p:cNvSpPr/>
          <p:nvPr/>
        </p:nvSpPr>
        <p:spPr>
          <a:xfrm>
            <a:off x="7815580" y="3536315"/>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22" name="流程图: 多文档 21"/>
          <p:cNvSpPr/>
          <p:nvPr/>
        </p:nvSpPr>
        <p:spPr>
          <a:xfrm>
            <a:off x="6697980" y="2721610"/>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23" name="流程图: 多文档 22"/>
          <p:cNvSpPr/>
          <p:nvPr/>
        </p:nvSpPr>
        <p:spPr>
          <a:xfrm>
            <a:off x="6697980" y="3419475"/>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24" name="流程图: 多文档 23"/>
          <p:cNvSpPr/>
          <p:nvPr/>
        </p:nvSpPr>
        <p:spPr>
          <a:xfrm>
            <a:off x="6697980" y="4107180"/>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25" name="流程图: 多文档 24"/>
          <p:cNvSpPr/>
          <p:nvPr/>
        </p:nvSpPr>
        <p:spPr>
          <a:xfrm>
            <a:off x="6697980" y="4794885"/>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26" name="流程图: 多文档 25"/>
          <p:cNvSpPr/>
          <p:nvPr/>
        </p:nvSpPr>
        <p:spPr>
          <a:xfrm>
            <a:off x="6697980" y="5444490"/>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27" name="流程图: 多文档 26"/>
          <p:cNvSpPr/>
          <p:nvPr/>
        </p:nvSpPr>
        <p:spPr>
          <a:xfrm>
            <a:off x="463550" y="2494915"/>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28" name="流程图: 多文档 27"/>
          <p:cNvSpPr/>
          <p:nvPr/>
        </p:nvSpPr>
        <p:spPr>
          <a:xfrm>
            <a:off x="6697980" y="1924050"/>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cxnSp>
        <p:nvCxnSpPr>
          <p:cNvPr id="35" name="直接箭头连接符 34"/>
          <p:cNvCxnSpPr>
            <a:stCxn id="21" idx="3"/>
            <a:endCxn id="12" idx="1"/>
          </p:cNvCxnSpPr>
          <p:nvPr/>
        </p:nvCxnSpPr>
        <p:spPr>
          <a:xfrm>
            <a:off x="8715375" y="3741420"/>
            <a:ext cx="260350" cy="11893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3" idx="3"/>
          </p:cNvCxnSpPr>
          <p:nvPr/>
        </p:nvCxnSpPr>
        <p:spPr>
          <a:xfrm>
            <a:off x="7597775" y="3624580"/>
            <a:ext cx="436245" cy="1085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6800850" y="6254785"/>
            <a:ext cx="2073275" cy="398780"/>
          </a:xfrm>
          <a:prstGeom prst="rect">
            <a:avLst/>
          </a:prstGeom>
          <a:noFill/>
        </p:spPr>
        <p:txBody>
          <a:bodyPr wrap="square" rtlCol="0">
            <a:spAutoFit/>
          </a:bodyPr>
          <a:lstStyle/>
          <a:p>
            <a:r>
              <a:rPr lang="en-US" altLang="zh-CN" sz="2000" dirty="0">
                <a:latin typeface="华文宋体" panose="02010600040101010101" charset="-122"/>
                <a:ea typeface="华文宋体" panose="02010600040101010101" charset="-122"/>
              </a:rPr>
              <a:t>meta feature</a:t>
            </a:r>
          </a:p>
        </p:txBody>
      </p:sp>
      <p:sp>
        <p:nvSpPr>
          <p:cNvPr id="38" name="文本框 37"/>
          <p:cNvSpPr txBox="1"/>
          <p:nvPr/>
        </p:nvSpPr>
        <p:spPr>
          <a:xfrm>
            <a:off x="4601210" y="6253551"/>
            <a:ext cx="2073275" cy="398780"/>
          </a:xfrm>
          <a:prstGeom prst="rect">
            <a:avLst/>
          </a:prstGeom>
          <a:noFill/>
        </p:spPr>
        <p:txBody>
          <a:bodyPr wrap="square" rtlCol="0">
            <a:spAutoFit/>
          </a:bodyPr>
          <a:lstStyle/>
          <a:p>
            <a:r>
              <a:rPr lang="en-US" altLang="zh-CN" sz="2000" dirty="0">
                <a:latin typeface="华文宋体" panose="02010600040101010101" charset="-122"/>
                <a:ea typeface="华文宋体" panose="02010600040101010101" charset="-122"/>
              </a:rPr>
              <a:t>single model</a:t>
            </a:r>
          </a:p>
        </p:txBody>
      </p:sp>
      <p:sp>
        <p:nvSpPr>
          <p:cNvPr id="39" name="文本框 38"/>
          <p:cNvSpPr txBox="1"/>
          <p:nvPr/>
        </p:nvSpPr>
        <p:spPr>
          <a:xfrm>
            <a:off x="8828405" y="6271930"/>
            <a:ext cx="962025" cy="398780"/>
          </a:xfrm>
          <a:prstGeom prst="rect">
            <a:avLst/>
          </a:prstGeom>
          <a:noFill/>
        </p:spPr>
        <p:txBody>
          <a:bodyPr wrap="square" rtlCol="0">
            <a:spAutoFit/>
          </a:bodyPr>
          <a:lstStyle/>
          <a:p>
            <a:r>
              <a:rPr lang="en-US" altLang="zh-CN" sz="2000" dirty="0">
                <a:latin typeface="华文宋体" panose="02010600040101010101" charset="-122"/>
                <a:ea typeface="华文宋体" panose="02010600040101010101" charset="-122"/>
              </a:rPr>
              <a:t>level1</a:t>
            </a:r>
          </a:p>
        </p:txBody>
      </p:sp>
      <p:sp>
        <p:nvSpPr>
          <p:cNvPr id="40" name="流程图: 多文档 39"/>
          <p:cNvSpPr/>
          <p:nvPr/>
        </p:nvSpPr>
        <p:spPr>
          <a:xfrm>
            <a:off x="11192510" y="3667760"/>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宋体" panose="02010600040101010101" charset="-122"/>
              <a:ea typeface="华文宋体" panose="02010600040101010101" charset="-122"/>
            </a:endParaRPr>
          </a:p>
        </p:txBody>
      </p:sp>
      <p:cxnSp>
        <p:nvCxnSpPr>
          <p:cNvPr id="41" name="直接箭头连接符 40"/>
          <p:cNvCxnSpPr>
            <a:stCxn id="6" idx="3"/>
            <a:endCxn id="40" idx="1"/>
          </p:cNvCxnSpPr>
          <p:nvPr/>
        </p:nvCxnSpPr>
        <p:spPr>
          <a:xfrm flipV="1">
            <a:off x="10911205" y="3872865"/>
            <a:ext cx="281305" cy="165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266700" y="6123622"/>
            <a:ext cx="1769745" cy="398780"/>
          </a:xfrm>
          <a:prstGeom prst="rect">
            <a:avLst/>
          </a:prstGeom>
          <a:noFill/>
        </p:spPr>
        <p:txBody>
          <a:bodyPr wrap="square" rtlCol="0">
            <a:spAutoFit/>
          </a:bodyPr>
          <a:lstStyle/>
          <a:p>
            <a:r>
              <a:rPr lang="en-US" altLang="zh-CN" sz="2000" dirty="0">
                <a:latin typeface="华文宋体" panose="02010600040101010101" charset="-122"/>
                <a:ea typeface="华文宋体" panose="02010600040101010101" charset="-122"/>
              </a:rPr>
              <a:t>input, 5 folds</a:t>
            </a:r>
          </a:p>
        </p:txBody>
      </p:sp>
      <p:sp>
        <p:nvSpPr>
          <p:cNvPr id="43" name="文本框 42"/>
          <p:cNvSpPr txBox="1"/>
          <p:nvPr/>
        </p:nvSpPr>
        <p:spPr>
          <a:xfrm>
            <a:off x="11155362" y="6253551"/>
            <a:ext cx="2073275" cy="398780"/>
          </a:xfrm>
          <a:prstGeom prst="rect">
            <a:avLst/>
          </a:prstGeom>
          <a:noFill/>
        </p:spPr>
        <p:txBody>
          <a:bodyPr wrap="square" rtlCol="0">
            <a:spAutoFit/>
          </a:bodyPr>
          <a:lstStyle/>
          <a:p>
            <a:r>
              <a:rPr lang="en-US" altLang="zh-CN" sz="2000" dirty="0">
                <a:latin typeface="华文宋体" panose="02010600040101010101" charset="-122"/>
                <a:ea typeface="华文宋体" panose="02010600040101010101" charset="-122"/>
              </a:rPr>
              <a:t>output</a:t>
            </a:r>
          </a:p>
        </p:txBody>
      </p:sp>
      <p:cxnSp>
        <p:nvCxnSpPr>
          <p:cNvPr id="44" name="直接箭头连接符 43"/>
          <p:cNvCxnSpPr>
            <a:stCxn id="24" idx="3"/>
            <a:endCxn id="21" idx="1"/>
          </p:cNvCxnSpPr>
          <p:nvPr/>
        </p:nvCxnSpPr>
        <p:spPr>
          <a:xfrm flipV="1">
            <a:off x="7597775" y="3741420"/>
            <a:ext cx="217805" cy="5708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7597775" y="3745865"/>
            <a:ext cx="228600" cy="1892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7597775" y="3757930"/>
            <a:ext cx="228600" cy="12363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endCxn id="21" idx="1"/>
          </p:cNvCxnSpPr>
          <p:nvPr/>
        </p:nvCxnSpPr>
        <p:spPr>
          <a:xfrm>
            <a:off x="7364730" y="2926715"/>
            <a:ext cx="450850" cy="8147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endCxn id="21" idx="1"/>
          </p:cNvCxnSpPr>
          <p:nvPr/>
        </p:nvCxnSpPr>
        <p:spPr>
          <a:xfrm>
            <a:off x="7364730" y="2114550"/>
            <a:ext cx="450850" cy="16268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6228080" y="2125980"/>
            <a:ext cx="469900" cy="17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流程图: 多文档 54"/>
          <p:cNvSpPr/>
          <p:nvPr/>
        </p:nvSpPr>
        <p:spPr>
          <a:xfrm>
            <a:off x="463550" y="4278630"/>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56" name="流程图: 多文档 55"/>
          <p:cNvSpPr/>
          <p:nvPr/>
        </p:nvSpPr>
        <p:spPr>
          <a:xfrm>
            <a:off x="463550" y="4893945"/>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57" name="矩形 56"/>
          <p:cNvSpPr/>
          <p:nvPr/>
        </p:nvSpPr>
        <p:spPr>
          <a:xfrm>
            <a:off x="2415540" y="1924050"/>
            <a:ext cx="1787525"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华文宋体" panose="02010600040101010101" charset="-122"/>
                <a:ea typeface="华文宋体" panose="02010600040101010101" charset="-122"/>
              </a:rPr>
              <a:t>handcrafted</a:t>
            </a:r>
          </a:p>
        </p:txBody>
      </p:sp>
      <p:sp>
        <p:nvSpPr>
          <p:cNvPr id="58" name="矩形 57"/>
          <p:cNvSpPr/>
          <p:nvPr/>
        </p:nvSpPr>
        <p:spPr>
          <a:xfrm>
            <a:off x="2415540" y="2676525"/>
            <a:ext cx="178816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华文宋体" panose="02010600040101010101" charset="-122"/>
                <a:ea typeface="华文宋体" panose="02010600040101010101" charset="-122"/>
              </a:rPr>
              <a:t>n-gram TFIDF</a:t>
            </a:r>
          </a:p>
        </p:txBody>
      </p:sp>
      <p:sp>
        <p:nvSpPr>
          <p:cNvPr id="59" name="矩形 58"/>
          <p:cNvSpPr/>
          <p:nvPr/>
        </p:nvSpPr>
        <p:spPr>
          <a:xfrm>
            <a:off x="2415540" y="3419475"/>
            <a:ext cx="178816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latin typeface="华文宋体" panose="02010600040101010101" charset="-122"/>
                <a:ea typeface="华文宋体" panose="02010600040101010101" charset="-122"/>
              </a:rPr>
              <a:t>Api</a:t>
            </a:r>
            <a:r>
              <a:rPr lang="en-US" altLang="zh-CN" dirty="0">
                <a:latin typeface="华文宋体" panose="02010600040101010101" charset="-122"/>
                <a:ea typeface="华文宋体" panose="02010600040101010101" charset="-122"/>
              </a:rPr>
              <a:t> Series</a:t>
            </a:r>
          </a:p>
        </p:txBody>
      </p:sp>
      <p:sp>
        <p:nvSpPr>
          <p:cNvPr id="60" name="矩形 59"/>
          <p:cNvSpPr/>
          <p:nvPr/>
        </p:nvSpPr>
        <p:spPr>
          <a:xfrm>
            <a:off x="2415540" y="4101465"/>
            <a:ext cx="178816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latin typeface="华文宋体" panose="02010600040101010101" charset="-122"/>
                <a:ea typeface="华文宋体" panose="02010600040101010101" charset="-122"/>
              </a:rPr>
              <a:t>Api</a:t>
            </a:r>
            <a:r>
              <a:rPr lang="en-US" altLang="zh-CN" dirty="0">
                <a:latin typeface="华文宋体" panose="02010600040101010101" charset="-122"/>
                <a:ea typeface="华文宋体" panose="02010600040101010101" charset="-122"/>
              </a:rPr>
              <a:t> Series</a:t>
            </a:r>
          </a:p>
        </p:txBody>
      </p:sp>
      <p:sp>
        <p:nvSpPr>
          <p:cNvPr id="61" name="矩形 60"/>
          <p:cNvSpPr/>
          <p:nvPr/>
        </p:nvSpPr>
        <p:spPr>
          <a:xfrm>
            <a:off x="2415540" y="4783455"/>
            <a:ext cx="178816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华文宋体" panose="02010600040101010101" charset="-122"/>
                <a:ea typeface="华文宋体" panose="02010600040101010101" charset="-122"/>
              </a:rPr>
              <a:t>handcrafted</a:t>
            </a:r>
          </a:p>
        </p:txBody>
      </p:sp>
      <p:sp>
        <p:nvSpPr>
          <p:cNvPr id="62" name="矩形 61"/>
          <p:cNvSpPr/>
          <p:nvPr/>
        </p:nvSpPr>
        <p:spPr>
          <a:xfrm>
            <a:off x="2415540" y="5421630"/>
            <a:ext cx="178816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华文宋体" panose="02010600040101010101" charset="-122"/>
                <a:ea typeface="华文宋体" panose="02010600040101010101" charset="-122"/>
                <a:sym typeface="+mn-ea"/>
              </a:rPr>
              <a:t>handcrafted</a:t>
            </a:r>
          </a:p>
        </p:txBody>
      </p:sp>
      <p:sp>
        <p:nvSpPr>
          <p:cNvPr id="63" name="文本框 62"/>
          <p:cNvSpPr txBox="1"/>
          <p:nvPr/>
        </p:nvSpPr>
        <p:spPr>
          <a:xfrm>
            <a:off x="2401570" y="6196401"/>
            <a:ext cx="2482850" cy="398780"/>
          </a:xfrm>
          <a:prstGeom prst="rect">
            <a:avLst/>
          </a:prstGeom>
          <a:noFill/>
        </p:spPr>
        <p:txBody>
          <a:bodyPr wrap="square" rtlCol="0">
            <a:spAutoFit/>
          </a:bodyPr>
          <a:lstStyle/>
          <a:p>
            <a:r>
              <a:rPr lang="en-US" altLang="zh-CN" sz="2000" dirty="0">
                <a:latin typeface="华文宋体" panose="02010600040101010101" charset="-122"/>
                <a:ea typeface="华文宋体" panose="02010600040101010101" charset="-122"/>
              </a:rPr>
              <a:t>feature engineering</a:t>
            </a:r>
          </a:p>
        </p:txBody>
      </p:sp>
      <p:cxnSp>
        <p:nvCxnSpPr>
          <p:cNvPr id="64" name="直接箭头连接符 63"/>
          <p:cNvCxnSpPr/>
          <p:nvPr/>
        </p:nvCxnSpPr>
        <p:spPr>
          <a:xfrm flipV="1">
            <a:off x="4328160" y="2157095"/>
            <a:ext cx="27305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V="1">
            <a:off x="4328160" y="2854960"/>
            <a:ext cx="27305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4328160" y="3639820"/>
            <a:ext cx="27305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flipV="1">
            <a:off x="4328160" y="4300855"/>
            <a:ext cx="27305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4328160" y="5022850"/>
            <a:ext cx="27305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V="1">
            <a:off x="4328160" y="5626735"/>
            <a:ext cx="27305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87" idx="1"/>
          </p:cNvCxnSpPr>
          <p:nvPr/>
        </p:nvCxnSpPr>
        <p:spPr>
          <a:xfrm flipV="1">
            <a:off x="1625600" y="2061210"/>
            <a:ext cx="775970" cy="18262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87" idx="1"/>
            <a:endCxn id="58" idx="1"/>
          </p:cNvCxnSpPr>
          <p:nvPr/>
        </p:nvCxnSpPr>
        <p:spPr>
          <a:xfrm flipV="1">
            <a:off x="1625600" y="2887345"/>
            <a:ext cx="789940" cy="1000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87" idx="1"/>
            <a:endCxn id="59" idx="1"/>
          </p:cNvCxnSpPr>
          <p:nvPr/>
        </p:nvCxnSpPr>
        <p:spPr>
          <a:xfrm flipV="1">
            <a:off x="1625600" y="3630295"/>
            <a:ext cx="789940" cy="257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a:stCxn id="87" idx="1"/>
            <a:endCxn id="60" idx="1"/>
          </p:cNvCxnSpPr>
          <p:nvPr/>
        </p:nvCxnSpPr>
        <p:spPr>
          <a:xfrm>
            <a:off x="1625600" y="3887470"/>
            <a:ext cx="789940" cy="4248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87" idx="1"/>
            <a:endCxn id="61" idx="1"/>
          </p:cNvCxnSpPr>
          <p:nvPr/>
        </p:nvCxnSpPr>
        <p:spPr>
          <a:xfrm>
            <a:off x="1625600" y="3887470"/>
            <a:ext cx="789940" cy="11068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87" idx="1"/>
            <a:endCxn id="62" idx="1"/>
          </p:cNvCxnSpPr>
          <p:nvPr/>
        </p:nvCxnSpPr>
        <p:spPr>
          <a:xfrm>
            <a:off x="1625600" y="3887470"/>
            <a:ext cx="789940" cy="17449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7" name="右大括号 86"/>
          <p:cNvSpPr/>
          <p:nvPr/>
        </p:nvSpPr>
        <p:spPr>
          <a:xfrm>
            <a:off x="1447165" y="2722245"/>
            <a:ext cx="178435" cy="23304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3" name="矩形 2"/>
          <p:cNvSpPr/>
          <p:nvPr/>
        </p:nvSpPr>
        <p:spPr>
          <a:xfrm>
            <a:off x="8975725" y="1912620"/>
            <a:ext cx="644525" cy="1848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FF00"/>
                </a:solidFill>
                <a:latin typeface="华文宋体" panose="02010600040101010101" charset="-122"/>
                <a:ea typeface="华文宋体" panose="02010600040101010101" charset="-122"/>
              </a:rPr>
              <a:t>5</a:t>
            </a:r>
            <a:r>
              <a:rPr lang="zh-CN" altLang="en-US">
                <a:solidFill>
                  <a:srgbClr val="FFFF00"/>
                </a:solidFill>
                <a:latin typeface="华文宋体" panose="02010600040101010101" charset="-122"/>
                <a:ea typeface="华文宋体" panose="02010600040101010101" charset="-122"/>
              </a:rPr>
              <a:t>个</a:t>
            </a:r>
          </a:p>
          <a:p>
            <a:pPr algn="ctr"/>
            <a:r>
              <a:rPr lang="en-US" altLang="zh-CN">
                <a:solidFill>
                  <a:srgbClr val="FFFF00"/>
                </a:solidFill>
                <a:latin typeface="华文宋体" panose="02010600040101010101" charset="-122"/>
                <a:ea typeface="华文宋体" panose="02010600040101010101" charset="-122"/>
              </a:rPr>
              <a:t>3</a:t>
            </a:r>
            <a:r>
              <a:rPr lang="zh-CN" altLang="en-US">
                <a:solidFill>
                  <a:srgbClr val="FFFF00"/>
                </a:solidFill>
                <a:latin typeface="华文宋体" panose="02010600040101010101" charset="-122"/>
                <a:ea typeface="华文宋体" panose="02010600040101010101" charset="-122"/>
              </a:rPr>
              <a:t>折</a:t>
            </a:r>
            <a:r>
              <a:rPr lang="en-US" altLang="zh-CN">
                <a:solidFill>
                  <a:srgbClr val="FFFF00"/>
                </a:solidFill>
                <a:latin typeface="华文宋体" panose="02010600040101010101" charset="-122"/>
                <a:ea typeface="华文宋体" panose="02010600040101010101" charset="-122"/>
              </a:rPr>
              <a:t>lgb</a:t>
            </a:r>
          </a:p>
        </p:txBody>
      </p:sp>
      <p:sp>
        <p:nvSpPr>
          <p:cNvPr id="6" name="矩形 5"/>
          <p:cNvSpPr/>
          <p:nvPr/>
        </p:nvSpPr>
        <p:spPr>
          <a:xfrm>
            <a:off x="9974580" y="1924050"/>
            <a:ext cx="936625" cy="39300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华文宋体" panose="02010600040101010101" charset="-122"/>
                <a:ea typeface="华文宋体" panose="02010600040101010101" charset="-122"/>
              </a:rPr>
              <a:t>bagging</a:t>
            </a:r>
          </a:p>
        </p:txBody>
      </p:sp>
      <p:cxnSp>
        <p:nvCxnSpPr>
          <p:cNvPr id="7" name="直接箭头连接符 6"/>
          <p:cNvCxnSpPr/>
          <p:nvPr/>
        </p:nvCxnSpPr>
        <p:spPr>
          <a:xfrm flipV="1">
            <a:off x="6228080" y="2887345"/>
            <a:ext cx="469900" cy="17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6228080" y="3577590"/>
            <a:ext cx="469900" cy="17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6228080" y="4297680"/>
            <a:ext cx="469900" cy="17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6228080" y="5034280"/>
            <a:ext cx="469900" cy="17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6228080" y="5620385"/>
            <a:ext cx="469900" cy="17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21" idx="3"/>
            <a:endCxn id="3" idx="1"/>
          </p:cNvCxnSpPr>
          <p:nvPr/>
        </p:nvCxnSpPr>
        <p:spPr>
          <a:xfrm flipV="1">
            <a:off x="8715375" y="2837180"/>
            <a:ext cx="260350" cy="9042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3" idx="3"/>
          </p:cNvCxnSpPr>
          <p:nvPr/>
        </p:nvCxnSpPr>
        <p:spPr>
          <a:xfrm flipV="1">
            <a:off x="9620250" y="2830195"/>
            <a:ext cx="342265" cy="69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9620250" y="4905375"/>
            <a:ext cx="342265" cy="25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9858399" y="6271930"/>
            <a:ext cx="1427974" cy="398780"/>
          </a:xfrm>
          <a:prstGeom prst="rect">
            <a:avLst/>
          </a:prstGeom>
          <a:noFill/>
        </p:spPr>
        <p:txBody>
          <a:bodyPr wrap="square" rtlCol="0">
            <a:spAutoFit/>
          </a:bodyPr>
          <a:lstStyle/>
          <a:p>
            <a:r>
              <a:rPr lang="en-US" altLang="zh-CN" sz="2000" dirty="0">
                <a:latin typeface="华文宋体" panose="02010600040101010101" charset="-122"/>
                <a:ea typeface="华文宋体" panose="02010600040101010101" charset="-122"/>
              </a:rPr>
              <a:t>bagging</a:t>
            </a:r>
          </a:p>
        </p:txBody>
      </p:sp>
      <p:sp>
        <p:nvSpPr>
          <p:cNvPr id="29" name="流程图: 多文档 28"/>
          <p:cNvSpPr/>
          <p:nvPr/>
        </p:nvSpPr>
        <p:spPr>
          <a:xfrm>
            <a:off x="463550" y="3053715"/>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30" name="流程图: 多文档 29"/>
          <p:cNvSpPr/>
          <p:nvPr/>
        </p:nvSpPr>
        <p:spPr>
          <a:xfrm>
            <a:off x="463550" y="3663315"/>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1052" y="-1181735"/>
            <a:ext cx="8669868" cy="1836738"/>
          </a:xfrm>
        </p:spPr>
        <p:txBody>
          <a:bodyPr/>
          <a:lstStyle/>
          <a:p>
            <a:pPr algn="ctr"/>
            <a:r>
              <a:rPr lang="en-US" altLang="zh-CN">
                <a:latin typeface="华文宋体" panose="02010600040101010101" charset="-122"/>
                <a:ea typeface="华文宋体" panose="02010600040101010101" charset="-122"/>
                <a:sym typeface="+mn-ea"/>
              </a:rPr>
              <a:t>LGB1 = </a:t>
            </a:r>
            <a:r>
              <a:rPr lang="en-US" altLang="zh-CN" dirty="0">
                <a:latin typeface="华文宋体" panose="02010600040101010101" charset="-122"/>
                <a:ea typeface="华文宋体" panose="02010600040101010101" charset="-122"/>
                <a:sym typeface="+mn-ea"/>
              </a:rPr>
              <a:t>handcrafted</a:t>
            </a:r>
            <a:r>
              <a:rPr lang="zh-CN" altLang="en-US" dirty="0">
                <a:latin typeface="华文宋体" panose="02010600040101010101" charset="-122"/>
                <a:ea typeface="华文宋体" panose="02010600040101010101" charset="-122"/>
                <a:sym typeface="+mn-ea"/>
              </a:rPr>
              <a:t>（经验）</a:t>
            </a:r>
            <a:r>
              <a:rPr lang="en-US" altLang="zh-CN">
                <a:latin typeface="华文宋体" panose="02010600040101010101" charset="-122"/>
                <a:ea typeface="华文宋体" panose="02010600040101010101" charset="-122"/>
                <a:sym typeface="+mn-ea"/>
              </a:rPr>
              <a:t>+lgb</a:t>
            </a:r>
            <a:endParaRPr lang="zh-CN" altLang="en-US">
              <a:latin typeface="华文宋体" panose="02010600040101010101" charset="-122"/>
              <a:ea typeface="华文宋体" panose="02010600040101010101" charset="-122"/>
            </a:endParaRPr>
          </a:p>
        </p:txBody>
      </p:sp>
      <p:sp>
        <p:nvSpPr>
          <p:cNvPr id="5" name="矩形 4"/>
          <p:cNvSpPr/>
          <p:nvPr/>
        </p:nvSpPr>
        <p:spPr>
          <a:xfrm>
            <a:off x="7345680" y="3884295"/>
            <a:ext cx="15951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LGB1</a:t>
            </a:r>
          </a:p>
        </p:txBody>
      </p:sp>
      <p:sp>
        <p:nvSpPr>
          <p:cNvPr id="6" name="矩形 5"/>
          <p:cNvSpPr/>
          <p:nvPr/>
        </p:nvSpPr>
        <p:spPr>
          <a:xfrm>
            <a:off x="4170680" y="2379345"/>
            <a:ext cx="24460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全局特征</a:t>
            </a:r>
          </a:p>
        </p:txBody>
      </p:sp>
      <p:sp>
        <p:nvSpPr>
          <p:cNvPr id="27" name="流程图: 多文档 26"/>
          <p:cNvSpPr/>
          <p:nvPr/>
        </p:nvSpPr>
        <p:spPr>
          <a:xfrm>
            <a:off x="1761490" y="3873500"/>
            <a:ext cx="899795" cy="432435"/>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170680" y="3017520"/>
            <a:ext cx="2446655"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全局特征扩充</a:t>
            </a:r>
          </a:p>
        </p:txBody>
      </p:sp>
      <p:sp>
        <p:nvSpPr>
          <p:cNvPr id="8" name="矩形 7"/>
          <p:cNvSpPr/>
          <p:nvPr/>
        </p:nvSpPr>
        <p:spPr>
          <a:xfrm>
            <a:off x="4170680" y="3804920"/>
            <a:ext cx="2445385"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ym typeface="+mn-ea"/>
              </a:rPr>
              <a:t>一阶局部特征展开</a:t>
            </a:r>
          </a:p>
        </p:txBody>
      </p:sp>
      <p:sp>
        <p:nvSpPr>
          <p:cNvPr id="9" name="矩形 8"/>
          <p:cNvSpPr/>
          <p:nvPr/>
        </p:nvSpPr>
        <p:spPr>
          <a:xfrm>
            <a:off x="4170680" y="4658995"/>
            <a:ext cx="2446655"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ym typeface="+mn-ea"/>
              </a:rPr>
              <a:t>n-gram</a:t>
            </a:r>
            <a:r>
              <a:rPr lang="zh-CN" altLang="en-US">
                <a:sym typeface="+mn-ea"/>
              </a:rPr>
              <a:t>局部特征展开</a:t>
            </a:r>
            <a:endParaRPr lang="en-US" altLang="zh-CN"/>
          </a:p>
        </p:txBody>
      </p:sp>
      <p:sp>
        <p:nvSpPr>
          <p:cNvPr id="10" name="矩形 9"/>
          <p:cNvSpPr/>
          <p:nvPr/>
        </p:nvSpPr>
        <p:spPr>
          <a:xfrm>
            <a:off x="4170680" y="5420995"/>
            <a:ext cx="2445385"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高阶局部特征</a:t>
            </a:r>
          </a:p>
        </p:txBody>
      </p:sp>
      <p:sp>
        <p:nvSpPr>
          <p:cNvPr id="4" name="流程图: 多文档 3"/>
          <p:cNvSpPr/>
          <p:nvPr/>
        </p:nvSpPr>
        <p:spPr>
          <a:xfrm>
            <a:off x="9747885" y="3860165"/>
            <a:ext cx="899795" cy="432435"/>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0" name="直接箭头连接符 79"/>
          <p:cNvCxnSpPr/>
          <p:nvPr/>
        </p:nvCxnSpPr>
        <p:spPr>
          <a:xfrm flipV="1">
            <a:off x="2828290" y="2606675"/>
            <a:ext cx="1342390" cy="14516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 name="直接箭头连接符 2"/>
          <p:cNvCxnSpPr/>
          <p:nvPr/>
        </p:nvCxnSpPr>
        <p:spPr>
          <a:xfrm flipV="1">
            <a:off x="2849245" y="3289935"/>
            <a:ext cx="1321435" cy="8216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2824480" y="4058285"/>
            <a:ext cx="1346200" cy="533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2849245" y="4172585"/>
            <a:ext cx="1317625" cy="733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2861310" y="4243705"/>
            <a:ext cx="1305560" cy="1446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1326514" y="6115367"/>
            <a:ext cx="1769745" cy="398780"/>
          </a:xfrm>
          <a:prstGeom prst="rect">
            <a:avLst/>
          </a:prstGeom>
          <a:noFill/>
        </p:spPr>
        <p:txBody>
          <a:bodyPr wrap="square" rtlCol="0">
            <a:spAutoFit/>
          </a:bodyPr>
          <a:lstStyle/>
          <a:p>
            <a:r>
              <a:rPr lang="en-US" altLang="zh-CN" sz="2000" dirty="0">
                <a:latin typeface="华文宋体" panose="02010600040101010101" charset="-122"/>
                <a:ea typeface="华文宋体" panose="02010600040101010101" charset="-122"/>
              </a:rPr>
              <a:t>input</a:t>
            </a:r>
          </a:p>
        </p:txBody>
      </p:sp>
      <p:sp>
        <p:nvSpPr>
          <p:cNvPr id="16" name="文本框 15"/>
          <p:cNvSpPr txBox="1"/>
          <p:nvPr/>
        </p:nvSpPr>
        <p:spPr>
          <a:xfrm>
            <a:off x="4152264" y="6138227"/>
            <a:ext cx="2221230" cy="398780"/>
          </a:xfrm>
          <a:prstGeom prst="rect">
            <a:avLst/>
          </a:prstGeom>
          <a:noFill/>
        </p:spPr>
        <p:txBody>
          <a:bodyPr wrap="square" rtlCol="0">
            <a:spAutoFit/>
          </a:bodyPr>
          <a:lstStyle/>
          <a:p>
            <a:r>
              <a:rPr lang="en-US" altLang="zh-CN" sz="2000" dirty="0">
                <a:latin typeface="华文宋体" panose="02010600040101010101" charset="-122"/>
                <a:ea typeface="华文宋体" panose="02010600040101010101" charset="-122"/>
              </a:rPr>
              <a:t>Feature </a:t>
            </a:r>
            <a:r>
              <a:rPr lang="en-US" altLang="zh-CN" sz="2000" dirty="0" err="1">
                <a:latin typeface="华文宋体" panose="02010600040101010101" charset="-122"/>
                <a:ea typeface="华文宋体" panose="02010600040101010101" charset="-122"/>
              </a:rPr>
              <a:t>enginering</a:t>
            </a:r>
            <a:endParaRPr lang="en-US" altLang="zh-CN" sz="2000" dirty="0">
              <a:latin typeface="华文宋体" panose="02010600040101010101" charset="-122"/>
              <a:ea typeface="华文宋体" panose="02010600040101010101" charset="-122"/>
            </a:endParaRPr>
          </a:p>
        </p:txBody>
      </p:sp>
      <p:sp>
        <p:nvSpPr>
          <p:cNvPr id="17" name="文本框 16"/>
          <p:cNvSpPr txBox="1"/>
          <p:nvPr/>
        </p:nvSpPr>
        <p:spPr>
          <a:xfrm>
            <a:off x="7429499" y="6115367"/>
            <a:ext cx="2221230" cy="398780"/>
          </a:xfrm>
          <a:prstGeom prst="rect">
            <a:avLst/>
          </a:prstGeom>
          <a:noFill/>
        </p:spPr>
        <p:txBody>
          <a:bodyPr wrap="square" rtlCol="0">
            <a:spAutoFit/>
          </a:bodyPr>
          <a:lstStyle/>
          <a:p>
            <a:r>
              <a:rPr lang="en-US" altLang="zh-CN" sz="2000">
                <a:latin typeface="华文宋体" panose="02010600040101010101" charset="-122"/>
                <a:ea typeface="华文宋体" panose="02010600040101010101" charset="-122"/>
              </a:rPr>
              <a:t>model</a:t>
            </a:r>
          </a:p>
        </p:txBody>
      </p:sp>
      <p:sp>
        <p:nvSpPr>
          <p:cNvPr id="18" name="文本框 17"/>
          <p:cNvSpPr txBox="1"/>
          <p:nvPr/>
        </p:nvSpPr>
        <p:spPr>
          <a:xfrm>
            <a:off x="9747886" y="3907472"/>
            <a:ext cx="2221230" cy="398780"/>
          </a:xfrm>
          <a:prstGeom prst="rect">
            <a:avLst/>
          </a:prstGeom>
          <a:noFill/>
        </p:spPr>
        <p:txBody>
          <a:bodyPr wrap="square" rtlCol="0">
            <a:spAutoFit/>
            <a:scene3d>
              <a:camera prst="orthographicFront"/>
              <a:lightRig rig="threePt" dir="t"/>
            </a:scene3d>
          </a:bodyPr>
          <a:lstStyle/>
          <a:p>
            <a:r>
              <a:rPr lang="en-US" altLang="zh-CN" sz="2000" dirty="0">
                <a:ln/>
                <a:solidFill>
                  <a:schemeClr val="tx1"/>
                </a:solidFill>
                <a:effectLst>
                  <a:outerShdw blurRad="38100" dist="19050" dir="2700000" algn="tl" rotWithShape="0">
                    <a:schemeClr val="dk1">
                      <a:alpha val="40000"/>
                    </a:schemeClr>
                  </a:outerShdw>
                </a:effectLst>
                <a:latin typeface="华文宋体" panose="02010600040101010101" charset="-122"/>
                <a:ea typeface="华文宋体" panose="02010600040101010101" charset="-122"/>
              </a:rPr>
              <a:t>output</a:t>
            </a:r>
          </a:p>
        </p:txBody>
      </p:sp>
      <p:cxnSp>
        <p:nvCxnSpPr>
          <p:cNvPr id="19" name="直接箭头连接符 18"/>
          <p:cNvCxnSpPr>
            <a:stCxn id="6" idx="3"/>
            <a:endCxn id="5" idx="1"/>
          </p:cNvCxnSpPr>
          <p:nvPr/>
        </p:nvCxnSpPr>
        <p:spPr>
          <a:xfrm>
            <a:off x="6616700" y="2590165"/>
            <a:ext cx="728980" cy="15049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6617335" y="3263265"/>
            <a:ext cx="734695" cy="8483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5" idx="1"/>
          </p:cNvCxnSpPr>
          <p:nvPr/>
        </p:nvCxnSpPr>
        <p:spPr>
          <a:xfrm>
            <a:off x="6616065" y="4058285"/>
            <a:ext cx="729615" cy="368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5" idx="1"/>
          </p:cNvCxnSpPr>
          <p:nvPr/>
        </p:nvCxnSpPr>
        <p:spPr>
          <a:xfrm flipV="1">
            <a:off x="6616065" y="4095115"/>
            <a:ext cx="729615" cy="7562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5" idx="1"/>
          </p:cNvCxnSpPr>
          <p:nvPr/>
        </p:nvCxnSpPr>
        <p:spPr>
          <a:xfrm flipV="1">
            <a:off x="6616065" y="4095115"/>
            <a:ext cx="729615" cy="15671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8940800" y="4136390"/>
            <a:ext cx="66929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34707" y="-1250315"/>
            <a:ext cx="8669868" cy="1836738"/>
          </a:xfrm>
        </p:spPr>
        <p:txBody>
          <a:bodyPr/>
          <a:lstStyle/>
          <a:p>
            <a:pPr algn="ctr"/>
            <a:r>
              <a:rPr lang="en-US" altLang="zh-CN">
                <a:solidFill>
                  <a:schemeClr val="bg1"/>
                </a:solidFill>
                <a:latin typeface="华文宋体" panose="02010600040101010101" charset="-122"/>
                <a:ea typeface="华文宋体" panose="02010600040101010101" charset="-122"/>
              </a:rPr>
              <a:t>LGB1 = </a:t>
            </a:r>
            <a:r>
              <a:rPr lang="en-US" altLang="zh-CN" dirty="0">
                <a:solidFill>
                  <a:schemeClr val="bg1"/>
                </a:solidFill>
                <a:latin typeface="华文宋体" panose="02010600040101010101" charset="-122"/>
                <a:ea typeface="华文宋体" panose="02010600040101010101" charset="-122"/>
                <a:sym typeface="+mn-ea"/>
              </a:rPr>
              <a:t>handcrafted</a:t>
            </a:r>
            <a:r>
              <a:rPr lang="zh-CN" altLang="en-US" dirty="0">
                <a:solidFill>
                  <a:schemeClr val="bg1"/>
                </a:solidFill>
                <a:latin typeface="华文宋体" panose="02010600040101010101" charset="-122"/>
                <a:ea typeface="华文宋体" panose="02010600040101010101" charset="-122"/>
                <a:sym typeface="+mn-ea"/>
              </a:rPr>
              <a:t>（经验）</a:t>
            </a:r>
            <a:r>
              <a:rPr lang="en-US" altLang="zh-CN">
                <a:solidFill>
                  <a:schemeClr val="bg1"/>
                </a:solidFill>
                <a:latin typeface="华文宋体" panose="02010600040101010101" charset="-122"/>
                <a:ea typeface="华文宋体" panose="02010600040101010101" charset="-122"/>
              </a:rPr>
              <a:t>+lgb</a:t>
            </a:r>
          </a:p>
        </p:txBody>
      </p:sp>
      <p:sp>
        <p:nvSpPr>
          <p:cNvPr id="3" name="内容占位符 2"/>
          <p:cNvSpPr>
            <a:spLocks noGrp="1"/>
          </p:cNvSpPr>
          <p:nvPr>
            <p:ph idx="1"/>
          </p:nvPr>
        </p:nvSpPr>
        <p:spPr>
          <a:xfrm>
            <a:off x="613151" y="1150620"/>
            <a:ext cx="4244623" cy="4419601"/>
          </a:xfrm>
        </p:spPr>
        <p:txBody>
          <a:bodyPr>
            <a:noAutofit/>
          </a:bodyPr>
          <a:lstStyle/>
          <a:p>
            <a:pPr marL="0" indent="0" algn="l">
              <a:buNone/>
            </a:pPr>
            <a:r>
              <a:rPr lang="en-US" altLang="zh-CN" sz="1400">
                <a:solidFill>
                  <a:schemeClr val="bg1"/>
                </a:solidFill>
                <a:latin typeface="华文宋体" panose="02010600040101010101" charset="-122"/>
                <a:ea typeface="华文宋体" panose="02010600040101010101" charset="-122"/>
              </a:rPr>
              <a:t>1</a:t>
            </a:r>
            <a:r>
              <a:rPr lang="zh-CN" altLang="en-US" sz="1400">
                <a:solidFill>
                  <a:schemeClr val="bg1"/>
                </a:solidFill>
                <a:latin typeface="华文宋体" panose="02010600040101010101" charset="-122"/>
                <a:ea typeface="华文宋体" panose="02010600040101010101" charset="-122"/>
              </a:rPr>
              <a:t>）全局特征:</a:t>
            </a:r>
          </a:p>
          <a:p>
            <a:pPr marL="0" indent="0" algn="l">
              <a:buNone/>
            </a:pPr>
            <a:r>
              <a:rPr lang="zh-CN" altLang="en-US" sz="1400">
                <a:solidFill>
                  <a:schemeClr val="bg1"/>
                </a:solidFill>
                <a:latin typeface="华文宋体" panose="02010600040101010101" charset="-122"/>
                <a:ea typeface="华文宋体" panose="02010600040101010101" charset="-122"/>
              </a:rPr>
              <a:t>File_id (Api): count,nunique</a:t>
            </a:r>
          </a:p>
          <a:p>
            <a:pPr marL="0" indent="0" algn="l">
              <a:buNone/>
            </a:pPr>
            <a:r>
              <a:rPr lang="zh-CN" altLang="en-US" sz="1400">
                <a:solidFill>
                  <a:schemeClr val="bg1"/>
                </a:solidFill>
                <a:latin typeface="华文宋体" panose="02010600040101010101" charset="-122"/>
                <a:ea typeface="华文宋体" panose="02010600040101010101" charset="-122"/>
              </a:rPr>
              <a:t>File_id (Tid): count,nunique,max,min,quantile(20,40,50,60,80),std,range</a:t>
            </a:r>
          </a:p>
          <a:p>
            <a:pPr marL="0" indent="0" algn="l">
              <a:buNone/>
            </a:pPr>
            <a:r>
              <a:rPr lang="zh-CN" altLang="en-US" sz="1400">
                <a:solidFill>
                  <a:schemeClr val="accent5"/>
                </a:solidFill>
                <a:latin typeface="华文宋体" panose="02010600040101010101" charset="-122"/>
                <a:ea typeface="华文宋体" panose="02010600040101010101" charset="-122"/>
              </a:rPr>
              <a:t>File_id (Return Value): </a:t>
            </a:r>
            <a:r>
              <a:rPr lang="zh-CN" altLang="en-US" sz="1400">
                <a:solidFill>
                  <a:schemeClr val="bg1"/>
                </a:solidFill>
                <a:latin typeface="华文宋体" panose="02010600040101010101" charset="-122"/>
                <a:ea typeface="华文宋体" panose="02010600040101010101" charset="-122"/>
              </a:rPr>
              <a:t>count,nunique,max,min,quantile(20,40,50,60,80),std,range</a:t>
            </a:r>
          </a:p>
          <a:p>
            <a:pPr marL="0" indent="0" algn="l">
              <a:buNone/>
            </a:pPr>
            <a:r>
              <a:rPr lang="zh-CN" altLang="en-US" sz="1400">
                <a:solidFill>
                  <a:schemeClr val="bg1"/>
                </a:solidFill>
                <a:latin typeface="华文宋体" panose="02010600040101010101" charset="-122"/>
                <a:ea typeface="华文宋体" panose="02010600040101010101" charset="-122"/>
              </a:rPr>
              <a:t>File_id (Index): count,nunique,max,min,quantile(20,40,50,60,80),std,range</a:t>
            </a:r>
          </a:p>
          <a:p>
            <a:pPr marL="0" indent="0" algn="l">
              <a:buNone/>
            </a:pPr>
            <a:endParaRPr lang="zh-CN" altLang="en-US" sz="1400">
              <a:solidFill>
                <a:schemeClr val="bg1"/>
              </a:solidFill>
              <a:latin typeface="华文宋体" panose="02010600040101010101" charset="-122"/>
              <a:ea typeface="华文宋体" panose="02010600040101010101" charset="-122"/>
            </a:endParaRPr>
          </a:p>
          <a:p>
            <a:pPr marL="0" indent="0" algn="l">
              <a:buNone/>
            </a:pPr>
            <a:r>
              <a:rPr lang="en-US" altLang="zh-CN" sz="1400">
                <a:solidFill>
                  <a:schemeClr val="bg1"/>
                </a:solidFill>
                <a:latin typeface="华文宋体" panose="02010600040101010101" charset="-122"/>
                <a:ea typeface="华文宋体" panose="02010600040101010101" charset="-122"/>
              </a:rPr>
              <a:t>2) 全局特征扩充</a:t>
            </a:r>
          </a:p>
          <a:p>
            <a:pPr marL="0" indent="0" algn="l">
              <a:buNone/>
            </a:pPr>
            <a:r>
              <a:rPr lang="en-US" altLang="zh-CN" sz="1400">
                <a:solidFill>
                  <a:schemeClr val="bg1"/>
                </a:solidFill>
                <a:latin typeface="华文宋体" panose="02010600040101010101" charset="-122"/>
                <a:ea typeface="华文宋体" panose="02010600040101010101" charset="-122"/>
              </a:rPr>
              <a:t>File_id + return_value分段：计数</a:t>
            </a:r>
          </a:p>
          <a:p>
            <a:pPr marL="0" indent="0" algn="l">
              <a:buNone/>
            </a:pPr>
            <a:endParaRPr lang="en-US" altLang="zh-CN" sz="1400">
              <a:solidFill>
                <a:schemeClr val="bg1"/>
              </a:solidFill>
              <a:latin typeface="华文宋体" panose="02010600040101010101" charset="-122"/>
              <a:ea typeface="华文宋体" panose="02010600040101010101" charset="-122"/>
            </a:endParaRPr>
          </a:p>
          <a:p>
            <a:pPr marL="0" indent="0" algn="l">
              <a:buNone/>
            </a:pPr>
            <a:r>
              <a:rPr lang="en-US" altLang="zh-CN" sz="1400">
                <a:solidFill>
                  <a:schemeClr val="bg1"/>
                </a:solidFill>
                <a:latin typeface="华文宋体" panose="02010600040101010101" charset="-122"/>
                <a:ea typeface="华文宋体" panose="02010600040101010101" charset="-122"/>
              </a:rPr>
              <a:t>3</a:t>
            </a:r>
            <a:r>
              <a:rPr lang="zh-CN" altLang="en-US" sz="1400">
                <a:solidFill>
                  <a:schemeClr val="bg1"/>
                </a:solidFill>
                <a:latin typeface="华文宋体" panose="02010600040101010101" charset="-122"/>
                <a:ea typeface="华文宋体" panose="02010600040101010101" charset="-122"/>
              </a:rPr>
              <a:t>）局部组合特征(展开形式)</a:t>
            </a:r>
          </a:p>
          <a:p>
            <a:pPr marL="0" indent="0" algn="l">
              <a:buNone/>
            </a:pPr>
            <a:r>
              <a:rPr lang="zh-CN" altLang="en-US" sz="1400">
                <a:solidFill>
                  <a:schemeClr val="bg1"/>
                </a:solidFill>
                <a:latin typeface="华文宋体" panose="02010600040101010101" charset="-122"/>
                <a:ea typeface="华文宋体" panose="02010600040101010101" charset="-122"/>
              </a:rPr>
              <a:t>File_id + Api</a:t>
            </a:r>
          </a:p>
          <a:p>
            <a:pPr marL="0" indent="0" algn="l">
              <a:buNone/>
            </a:pPr>
            <a:r>
              <a:rPr lang="zh-CN" altLang="en-US" sz="1400">
                <a:solidFill>
                  <a:schemeClr val="bg1"/>
                </a:solidFill>
                <a:latin typeface="华文宋体" panose="02010600040101010101" charset="-122"/>
                <a:ea typeface="华文宋体" panose="02010600040101010101" charset="-122"/>
              </a:rPr>
              <a:t>File_id + Api (tid): count,nunique</a:t>
            </a:r>
          </a:p>
          <a:p>
            <a:pPr marL="0" indent="0" algn="l">
              <a:buNone/>
            </a:pPr>
            <a:r>
              <a:rPr lang="zh-CN" altLang="en-US" sz="1400">
                <a:solidFill>
                  <a:schemeClr val="bg1"/>
                </a:solidFill>
                <a:latin typeface="华文宋体" panose="02010600040101010101" charset="-122"/>
                <a:ea typeface="华文宋体" panose="02010600040101010101" charset="-122"/>
              </a:rPr>
              <a:t>File_id + Api (return value): nunique, max, min, median, std</a:t>
            </a:r>
          </a:p>
          <a:p>
            <a:pPr marL="0" indent="0" algn="l">
              <a:buNone/>
            </a:pPr>
            <a:r>
              <a:rPr lang="zh-CN" altLang="en-US" sz="1400">
                <a:solidFill>
                  <a:schemeClr val="bg1"/>
                </a:solidFill>
                <a:latin typeface="华文宋体" panose="02010600040101010101" charset="-122"/>
                <a:ea typeface="华文宋体" panose="02010600040101010101" charset="-122"/>
              </a:rPr>
              <a:t>File_id + Api (index): nunique, max, min, median, std</a:t>
            </a:r>
          </a:p>
          <a:p>
            <a:pPr marL="0" indent="0" algn="l">
              <a:buNone/>
            </a:pPr>
            <a:endParaRPr lang="en-US" altLang="zh-CN" sz="1400">
              <a:solidFill>
                <a:schemeClr val="bg1"/>
              </a:solidFill>
              <a:latin typeface="华文宋体" panose="02010600040101010101" charset="-122"/>
              <a:ea typeface="华文宋体" panose="02010600040101010101" charset="-122"/>
            </a:endParaRPr>
          </a:p>
          <a:p>
            <a:pPr marL="0" indent="0" algn="l">
              <a:buNone/>
            </a:pPr>
            <a:r>
              <a:rPr lang="zh-CN" altLang="en-US" sz="1400">
                <a:solidFill>
                  <a:schemeClr val="bg1"/>
                </a:solidFill>
                <a:latin typeface="华文宋体" panose="02010600040101010101" charset="-122"/>
                <a:ea typeface="华文宋体" panose="02010600040101010101" charset="-122"/>
              </a:rPr>
              <a:t>File_id + Index (api): count,nunique</a:t>
            </a:r>
          </a:p>
          <a:p>
            <a:pPr marL="0" indent="0" algn="l">
              <a:buNone/>
            </a:pPr>
            <a:r>
              <a:rPr lang="zh-CN" altLang="en-US" sz="1400">
                <a:solidFill>
                  <a:schemeClr val="bg1"/>
                </a:solidFill>
                <a:latin typeface="华文宋体" panose="02010600040101010101" charset="-122"/>
                <a:ea typeface="华文宋体" panose="02010600040101010101" charset="-122"/>
              </a:rPr>
              <a:t>File_id + Index (return value): nunique, max, min, median, std</a:t>
            </a:r>
          </a:p>
          <a:p>
            <a:pPr marL="0" indent="0" algn="l">
              <a:buNone/>
            </a:pPr>
            <a:r>
              <a:rPr lang="zh-CN" altLang="en-US" sz="1400">
                <a:solidFill>
                  <a:schemeClr val="bg1"/>
                </a:solidFill>
                <a:latin typeface="华文宋体" panose="02010600040101010101" charset="-122"/>
                <a:ea typeface="华文宋体" panose="02010600040101010101" charset="-122"/>
              </a:rPr>
              <a:t>File_id + Index (tid): nunique, max, min, median, std</a:t>
            </a:r>
          </a:p>
          <a:p>
            <a:pPr marL="0" indent="0" algn="l">
              <a:buNone/>
            </a:pPr>
            <a:endParaRPr lang="en-US" altLang="zh-CN" sz="1400">
              <a:solidFill>
                <a:schemeClr val="bg1"/>
              </a:solidFill>
              <a:latin typeface="华文宋体" panose="02010600040101010101" charset="-122"/>
              <a:ea typeface="华文宋体" panose="02010600040101010101" charset="-122"/>
            </a:endParaRPr>
          </a:p>
          <a:p>
            <a:pPr marL="0" indent="0" algn="l">
              <a:buNone/>
            </a:pPr>
            <a:r>
              <a:rPr lang="zh-CN" altLang="en-US" sz="1400">
                <a:solidFill>
                  <a:schemeClr val="bg1"/>
                </a:solidFill>
                <a:latin typeface="华文宋体" panose="02010600040101010101" charset="-122"/>
                <a:ea typeface="华文宋体" panose="02010600040101010101" charset="-122"/>
              </a:rPr>
              <a:t>File_id + Api (index_diff): 'nunique','max','min','median','std'</a:t>
            </a:r>
          </a:p>
          <a:p>
            <a:pPr marL="0" indent="0" algn="l">
              <a:buNone/>
            </a:pPr>
            <a:endParaRPr lang="zh-CN" altLang="en-US" sz="1400">
              <a:solidFill>
                <a:schemeClr val="bg1"/>
              </a:solidFill>
              <a:latin typeface="华文宋体" panose="02010600040101010101" charset="-122"/>
              <a:ea typeface="华文宋体" panose="02010600040101010101" charset="-122"/>
            </a:endParaRPr>
          </a:p>
        </p:txBody>
      </p:sp>
      <p:sp>
        <p:nvSpPr>
          <p:cNvPr id="4" name="内容占位符 2"/>
          <p:cNvSpPr>
            <a:spLocks noGrp="1"/>
          </p:cNvSpPr>
          <p:nvPr/>
        </p:nvSpPr>
        <p:spPr>
          <a:xfrm>
            <a:off x="6235700" y="1150620"/>
            <a:ext cx="5755640" cy="558482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0" indent="0">
              <a:buNone/>
            </a:pPr>
            <a:r>
              <a:rPr lang="en-US" altLang="zh-CN" sz="1400">
                <a:solidFill>
                  <a:schemeClr val="bg1"/>
                </a:solidFill>
                <a:latin typeface="华文宋体" panose="02010600040101010101" charset="-122"/>
                <a:ea typeface="华文宋体" panose="02010600040101010101" charset="-122"/>
              </a:rPr>
              <a:t>4) </a:t>
            </a:r>
            <a:r>
              <a:rPr lang="zh-CN" altLang="en-US" sz="1400">
                <a:solidFill>
                  <a:schemeClr val="bg1"/>
                </a:solidFill>
                <a:latin typeface="华文宋体" panose="02010600040101010101" charset="-122"/>
                <a:ea typeface="华文宋体" panose="02010600040101010101" charset="-122"/>
              </a:rPr>
              <a:t>高阶局部特征，</a:t>
            </a:r>
          </a:p>
          <a:p>
            <a:pPr marL="0" indent="0">
              <a:buNone/>
            </a:pPr>
            <a:r>
              <a:rPr lang="en-US" altLang="zh-CN" sz="1400">
                <a:solidFill>
                  <a:schemeClr val="bg1"/>
                </a:solidFill>
                <a:latin typeface="华文宋体" panose="02010600040101010101" charset="-122"/>
                <a:ea typeface="华文宋体" panose="02010600040101010101" charset="-122"/>
              </a:rPr>
              <a:t>group by </a:t>
            </a:r>
            <a:r>
              <a:rPr lang="zh-CN" altLang="en-US" sz="1400">
                <a:solidFill>
                  <a:schemeClr val="bg1"/>
                </a:solidFill>
                <a:latin typeface="华文宋体" panose="02010600040101010101" charset="-122"/>
                <a:ea typeface="华文宋体" panose="02010600040101010101" charset="-122"/>
              </a:rPr>
              <a:t>再 </a:t>
            </a:r>
            <a:r>
              <a:rPr lang="en-US" altLang="zh-CN" sz="1400">
                <a:solidFill>
                  <a:schemeClr val="bg1"/>
                </a:solidFill>
                <a:latin typeface="华文宋体" panose="02010600040101010101" charset="-122"/>
                <a:ea typeface="华文宋体" panose="02010600040101010101" charset="-122"/>
              </a:rPr>
              <a:t>group by</a:t>
            </a:r>
          </a:p>
          <a:p>
            <a:pPr marL="0" indent="0">
              <a:buNone/>
            </a:pPr>
            <a:r>
              <a:rPr lang="zh-CN" altLang="en-US" sz="1400">
                <a:solidFill>
                  <a:schemeClr val="bg1"/>
                </a:solidFill>
                <a:latin typeface="华文宋体" panose="02010600040101010101" charset="-122"/>
                <a:ea typeface="华文宋体" panose="02010600040101010101" charset="-122"/>
                <a:sym typeface="+mn-ea"/>
              </a:rPr>
              <a:t>File_id + Api </a:t>
            </a:r>
            <a:r>
              <a:rPr lang="en-US" altLang="zh-CN" sz="1400">
                <a:solidFill>
                  <a:schemeClr val="bg1"/>
                </a:solidFill>
                <a:latin typeface="华文宋体" panose="02010600040101010101" charset="-122"/>
                <a:ea typeface="华文宋体" panose="02010600040101010101" charset="-122"/>
                <a:sym typeface="+mn-ea"/>
              </a:rPr>
              <a:t>+ Tid(return value):</a:t>
            </a:r>
            <a:r>
              <a:rPr lang="zh-CN" altLang="en-US" sz="1400">
                <a:solidFill>
                  <a:schemeClr val="bg1"/>
                </a:solidFill>
                <a:latin typeface="华文宋体" panose="02010600040101010101" charset="-122"/>
                <a:ea typeface="华文宋体" panose="02010600040101010101" charset="-122"/>
                <a:sym typeface="+mn-ea"/>
              </a:rPr>
              <a:t>nunique, max, min, median, std</a:t>
            </a:r>
            <a:endParaRPr lang="zh-CN" altLang="en-US" sz="1400">
              <a:solidFill>
                <a:schemeClr val="bg1"/>
              </a:solidFill>
              <a:latin typeface="华文宋体" panose="02010600040101010101" charset="-122"/>
              <a:ea typeface="华文宋体" panose="02010600040101010101" charset="-122"/>
            </a:endParaRPr>
          </a:p>
          <a:p>
            <a:pPr marL="0" indent="0">
              <a:buNone/>
            </a:pPr>
            <a:r>
              <a:rPr lang="zh-CN" altLang="en-US" sz="1400">
                <a:solidFill>
                  <a:schemeClr val="bg1"/>
                </a:solidFill>
                <a:latin typeface="华文宋体" panose="02010600040101010101" charset="-122"/>
                <a:ea typeface="华文宋体" panose="02010600040101010101" charset="-122"/>
                <a:sym typeface="+mn-ea"/>
              </a:rPr>
              <a:t>File_id + Api </a:t>
            </a:r>
            <a:r>
              <a:rPr lang="en-US" altLang="zh-CN" sz="1400">
                <a:solidFill>
                  <a:schemeClr val="bg1"/>
                </a:solidFill>
                <a:latin typeface="华文宋体" panose="02010600040101010101" charset="-122"/>
                <a:ea typeface="华文宋体" panose="02010600040101010101" charset="-122"/>
                <a:sym typeface="+mn-ea"/>
              </a:rPr>
              <a:t>+ Tid(index):</a:t>
            </a:r>
            <a:r>
              <a:rPr lang="zh-CN" altLang="en-US" sz="1400">
                <a:solidFill>
                  <a:schemeClr val="bg1"/>
                </a:solidFill>
                <a:latin typeface="华文宋体" panose="02010600040101010101" charset="-122"/>
                <a:ea typeface="华文宋体" panose="02010600040101010101" charset="-122"/>
                <a:sym typeface="+mn-ea"/>
              </a:rPr>
              <a:t>nunique, max, min, median, std</a:t>
            </a:r>
          </a:p>
          <a:p>
            <a:pPr marL="0" indent="0">
              <a:buNone/>
            </a:pPr>
            <a:r>
              <a:rPr lang="zh-CN" altLang="en-US" sz="1400">
                <a:solidFill>
                  <a:schemeClr val="bg1"/>
                </a:solidFill>
                <a:latin typeface="华文宋体" panose="02010600040101010101" charset="-122"/>
                <a:ea typeface="华文宋体" panose="02010600040101010101" charset="-122"/>
                <a:sym typeface="+mn-ea"/>
              </a:rPr>
              <a:t>File_id + </a:t>
            </a:r>
            <a:r>
              <a:rPr lang="en-US" altLang="zh-CN" sz="1400">
                <a:solidFill>
                  <a:schemeClr val="bg1"/>
                </a:solidFill>
                <a:latin typeface="华文宋体" panose="02010600040101010101" charset="-122"/>
                <a:ea typeface="华文宋体" panose="02010600040101010101" charset="-122"/>
                <a:sym typeface="+mn-ea"/>
              </a:rPr>
              <a:t>Tid + Api(return value):</a:t>
            </a:r>
            <a:r>
              <a:rPr lang="zh-CN" altLang="en-US" sz="1400">
                <a:solidFill>
                  <a:schemeClr val="bg1"/>
                </a:solidFill>
                <a:latin typeface="华文宋体" panose="02010600040101010101" charset="-122"/>
                <a:ea typeface="华文宋体" panose="02010600040101010101" charset="-122"/>
                <a:sym typeface="+mn-ea"/>
              </a:rPr>
              <a:t>nunique, max, min, median, std</a:t>
            </a:r>
            <a:endParaRPr lang="zh-CN" altLang="en-US" sz="1400">
              <a:solidFill>
                <a:schemeClr val="bg1"/>
              </a:solidFill>
              <a:latin typeface="华文宋体" panose="02010600040101010101" charset="-122"/>
              <a:ea typeface="华文宋体" panose="02010600040101010101" charset="-122"/>
            </a:endParaRPr>
          </a:p>
          <a:p>
            <a:pPr marL="0" indent="0">
              <a:buNone/>
            </a:pPr>
            <a:r>
              <a:rPr lang="zh-CN" altLang="en-US" sz="1400">
                <a:solidFill>
                  <a:schemeClr val="bg1"/>
                </a:solidFill>
                <a:latin typeface="华文宋体" panose="02010600040101010101" charset="-122"/>
                <a:ea typeface="华文宋体" panose="02010600040101010101" charset="-122"/>
                <a:sym typeface="+mn-ea"/>
              </a:rPr>
              <a:t>File_id + </a:t>
            </a:r>
            <a:r>
              <a:rPr lang="en-US" altLang="zh-CN" sz="1400">
                <a:solidFill>
                  <a:schemeClr val="bg1"/>
                </a:solidFill>
                <a:latin typeface="华文宋体" panose="02010600040101010101" charset="-122"/>
                <a:ea typeface="华文宋体" panose="02010600040101010101" charset="-122"/>
                <a:sym typeface="+mn-ea"/>
              </a:rPr>
              <a:t>Tid + Api(index):</a:t>
            </a:r>
            <a:r>
              <a:rPr lang="zh-CN" altLang="en-US" sz="1400">
                <a:solidFill>
                  <a:schemeClr val="bg1"/>
                </a:solidFill>
                <a:latin typeface="华文宋体" panose="02010600040101010101" charset="-122"/>
                <a:ea typeface="华文宋体" panose="02010600040101010101" charset="-122"/>
                <a:sym typeface="+mn-ea"/>
              </a:rPr>
              <a:t>nunique, max, min, median, std</a:t>
            </a:r>
            <a:endParaRPr lang="zh-CN" altLang="en-US" sz="1400">
              <a:solidFill>
                <a:schemeClr val="bg1"/>
              </a:solidFill>
              <a:latin typeface="华文宋体" panose="02010600040101010101" charset="-122"/>
              <a:ea typeface="华文宋体" panose="02010600040101010101" charset="-122"/>
            </a:endParaRPr>
          </a:p>
          <a:p>
            <a:pPr marL="0" indent="0">
              <a:buNone/>
            </a:pPr>
            <a:endParaRPr lang="zh-CN" altLang="en-US" sz="1400">
              <a:solidFill>
                <a:schemeClr val="bg1"/>
              </a:solidFill>
              <a:latin typeface="华文宋体" panose="02010600040101010101" charset="-122"/>
              <a:ea typeface="华文宋体" panose="02010600040101010101" charset="-122"/>
              <a:sym typeface="+mn-ea"/>
            </a:endParaRPr>
          </a:p>
          <a:p>
            <a:pPr marL="0" indent="0">
              <a:buNone/>
            </a:pPr>
            <a:r>
              <a:rPr lang="en-US" altLang="zh-CN" sz="1400">
                <a:solidFill>
                  <a:schemeClr val="bg1"/>
                </a:solidFill>
                <a:latin typeface="华文宋体" panose="02010600040101010101" charset="-122"/>
                <a:ea typeface="华文宋体" panose="02010600040101010101" charset="-122"/>
                <a:sym typeface="+mn-ea"/>
              </a:rPr>
              <a:t>5) 2-gram </a:t>
            </a:r>
            <a:r>
              <a:rPr lang="zh-CN" altLang="en-US" sz="1400">
                <a:solidFill>
                  <a:schemeClr val="bg1"/>
                </a:solidFill>
                <a:latin typeface="华文宋体" panose="02010600040101010101" charset="-122"/>
                <a:ea typeface="华文宋体" panose="02010600040101010101" charset="-122"/>
                <a:sym typeface="+mn-ea"/>
              </a:rPr>
              <a:t>局部特征展开形式</a:t>
            </a:r>
            <a:endParaRPr lang="en-US" altLang="zh-CN" sz="1400">
              <a:solidFill>
                <a:schemeClr val="bg1"/>
              </a:solidFill>
              <a:latin typeface="华文宋体" panose="02010600040101010101" charset="-122"/>
              <a:ea typeface="华文宋体" panose="02010600040101010101" charset="-122"/>
              <a:sym typeface="+mn-ea"/>
            </a:endParaRPr>
          </a:p>
          <a:p>
            <a:pPr marL="0" indent="0">
              <a:buNone/>
            </a:pPr>
            <a:r>
              <a:rPr lang="zh-CN" altLang="en-US" sz="1400">
                <a:solidFill>
                  <a:schemeClr val="bg1"/>
                </a:solidFill>
                <a:latin typeface="华文宋体" panose="02010600040101010101" charset="-122"/>
                <a:ea typeface="华文宋体" panose="02010600040101010101" charset="-122"/>
                <a:sym typeface="+mn-ea"/>
              </a:rPr>
              <a:t>加入</a:t>
            </a:r>
            <a:r>
              <a:rPr lang="en-US" altLang="zh-CN" sz="1400">
                <a:solidFill>
                  <a:schemeClr val="bg1"/>
                </a:solidFill>
                <a:latin typeface="华文宋体" panose="02010600040101010101" charset="-122"/>
                <a:ea typeface="华文宋体" panose="02010600040101010101" charset="-122"/>
                <a:sym typeface="+mn-ea"/>
              </a:rPr>
              <a:t>2-gram</a:t>
            </a:r>
            <a:r>
              <a:rPr lang="zh-CN" altLang="en-US" sz="1400">
                <a:solidFill>
                  <a:schemeClr val="bg1"/>
                </a:solidFill>
                <a:latin typeface="华文宋体" panose="02010600040101010101" charset="-122"/>
                <a:ea typeface="华文宋体" panose="02010600040101010101" charset="-122"/>
                <a:sym typeface="+mn-ea"/>
              </a:rPr>
              <a:t>的</a:t>
            </a:r>
            <a:r>
              <a:rPr lang="en-US" altLang="zh-CN" sz="1400">
                <a:solidFill>
                  <a:schemeClr val="bg1"/>
                </a:solidFill>
                <a:latin typeface="华文宋体" panose="02010600040101010101" charset="-122"/>
                <a:ea typeface="华文宋体" panose="02010600040101010101" charset="-122"/>
                <a:sym typeface="+mn-ea"/>
              </a:rPr>
              <a:t>api</a:t>
            </a:r>
            <a:r>
              <a:rPr lang="zh-CN" altLang="en-US" sz="1400">
                <a:solidFill>
                  <a:schemeClr val="bg1"/>
                </a:solidFill>
                <a:latin typeface="华文宋体" panose="02010600040101010101" charset="-122"/>
                <a:ea typeface="华文宋体" panose="02010600040101010101" charset="-122"/>
                <a:sym typeface="+mn-ea"/>
              </a:rPr>
              <a:t>之后，记为</a:t>
            </a:r>
            <a:r>
              <a:rPr lang="en-US" altLang="zh-CN" sz="1400">
                <a:solidFill>
                  <a:schemeClr val="bg1"/>
                </a:solidFill>
                <a:latin typeface="华文宋体" panose="02010600040101010101" charset="-122"/>
                <a:ea typeface="华文宋体" panose="02010600040101010101" charset="-122"/>
                <a:sym typeface="+mn-ea"/>
              </a:rPr>
              <a:t>Api_2</a:t>
            </a:r>
            <a:endParaRPr lang="zh-CN" altLang="en-US" sz="1400">
              <a:solidFill>
                <a:schemeClr val="bg1"/>
              </a:solidFill>
              <a:latin typeface="华文宋体" panose="02010600040101010101" charset="-122"/>
              <a:ea typeface="华文宋体" panose="02010600040101010101" charset="-122"/>
            </a:endParaRPr>
          </a:p>
          <a:p>
            <a:pPr marL="0" indent="0">
              <a:buNone/>
            </a:pPr>
            <a:r>
              <a:rPr lang="zh-CN" altLang="en-US" sz="1400">
                <a:solidFill>
                  <a:schemeClr val="bg1"/>
                </a:solidFill>
                <a:latin typeface="华文宋体" panose="02010600040101010101" charset="-122"/>
                <a:ea typeface="华文宋体" panose="02010600040101010101" charset="-122"/>
                <a:sym typeface="+mn-ea"/>
              </a:rPr>
              <a:t>局部组合特征(展开形式)</a:t>
            </a:r>
            <a:endParaRPr lang="zh-CN" altLang="en-US" sz="1400">
              <a:solidFill>
                <a:schemeClr val="bg1"/>
              </a:solidFill>
              <a:latin typeface="华文宋体" panose="02010600040101010101" charset="-122"/>
              <a:ea typeface="华文宋体" panose="02010600040101010101" charset="-122"/>
            </a:endParaRPr>
          </a:p>
          <a:p>
            <a:pPr marL="0" indent="0">
              <a:buNone/>
            </a:pPr>
            <a:r>
              <a:rPr lang="zh-CN" altLang="en-US" sz="1400">
                <a:solidFill>
                  <a:schemeClr val="bg1"/>
                </a:solidFill>
                <a:latin typeface="华文宋体" panose="02010600040101010101" charset="-122"/>
                <a:ea typeface="华文宋体" panose="02010600040101010101" charset="-122"/>
                <a:sym typeface="+mn-ea"/>
              </a:rPr>
              <a:t>File_id + Api</a:t>
            </a:r>
            <a:r>
              <a:rPr lang="en-US" altLang="zh-CN" sz="1400">
                <a:solidFill>
                  <a:schemeClr val="bg1"/>
                </a:solidFill>
                <a:latin typeface="华文宋体" panose="02010600040101010101" charset="-122"/>
                <a:ea typeface="华文宋体" panose="02010600040101010101" charset="-122"/>
                <a:sym typeface="+mn-ea"/>
              </a:rPr>
              <a:t>_2</a:t>
            </a:r>
            <a:endParaRPr lang="zh-CN" altLang="en-US" sz="1400">
              <a:solidFill>
                <a:schemeClr val="bg1"/>
              </a:solidFill>
              <a:latin typeface="华文宋体" panose="02010600040101010101" charset="-122"/>
              <a:ea typeface="华文宋体" panose="02010600040101010101" charset="-122"/>
            </a:endParaRPr>
          </a:p>
          <a:p>
            <a:pPr marL="0" indent="0">
              <a:buNone/>
            </a:pPr>
            <a:r>
              <a:rPr lang="zh-CN" altLang="en-US" sz="1400">
                <a:solidFill>
                  <a:schemeClr val="bg1"/>
                </a:solidFill>
                <a:latin typeface="华文宋体" panose="02010600040101010101" charset="-122"/>
                <a:ea typeface="华文宋体" panose="02010600040101010101" charset="-122"/>
                <a:sym typeface="+mn-ea"/>
              </a:rPr>
              <a:t>File_id + Api</a:t>
            </a:r>
            <a:r>
              <a:rPr lang="en-US" altLang="zh-CN" sz="1400">
                <a:solidFill>
                  <a:schemeClr val="bg1"/>
                </a:solidFill>
                <a:latin typeface="华文宋体" panose="02010600040101010101" charset="-122"/>
                <a:ea typeface="华文宋体" panose="02010600040101010101" charset="-122"/>
                <a:sym typeface="+mn-ea"/>
              </a:rPr>
              <a:t>_2</a:t>
            </a:r>
            <a:r>
              <a:rPr lang="zh-CN" altLang="en-US" sz="1400">
                <a:solidFill>
                  <a:schemeClr val="bg1"/>
                </a:solidFill>
                <a:latin typeface="华文宋体" panose="02010600040101010101" charset="-122"/>
                <a:ea typeface="华文宋体" panose="02010600040101010101" charset="-122"/>
                <a:sym typeface="+mn-ea"/>
              </a:rPr>
              <a:t>(tid): count,nunique</a:t>
            </a:r>
            <a:endParaRPr lang="zh-CN" altLang="en-US" sz="1400">
              <a:solidFill>
                <a:schemeClr val="bg1"/>
              </a:solidFill>
              <a:latin typeface="华文宋体" panose="02010600040101010101" charset="-122"/>
              <a:ea typeface="华文宋体" panose="02010600040101010101" charset="-122"/>
            </a:endParaRPr>
          </a:p>
          <a:p>
            <a:pPr marL="0" indent="0">
              <a:buNone/>
            </a:pPr>
            <a:r>
              <a:rPr lang="zh-CN" altLang="en-US" sz="1400">
                <a:solidFill>
                  <a:schemeClr val="bg1"/>
                </a:solidFill>
                <a:latin typeface="华文宋体" panose="02010600040101010101" charset="-122"/>
                <a:ea typeface="华文宋体" panose="02010600040101010101" charset="-122"/>
                <a:sym typeface="+mn-ea"/>
              </a:rPr>
              <a:t>File_id + Api</a:t>
            </a:r>
            <a:r>
              <a:rPr lang="en-US" altLang="zh-CN" sz="1400">
                <a:solidFill>
                  <a:schemeClr val="bg1"/>
                </a:solidFill>
                <a:latin typeface="华文宋体" panose="02010600040101010101" charset="-122"/>
                <a:ea typeface="华文宋体" panose="02010600040101010101" charset="-122"/>
                <a:sym typeface="+mn-ea"/>
              </a:rPr>
              <a:t>_2</a:t>
            </a:r>
            <a:r>
              <a:rPr lang="zh-CN" altLang="en-US" sz="1400">
                <a:solidFill>
                  <a:schemeClr val="bg1"/>
                </a:solidFill>
                <a:latin typeface="华文宋体" panose="02010600040101010101" charset="-122"/>
                <a:ea typeface="华文宋体" panose="02010600040101010101" charset="-122"/>
                <a:sym typeface="+mn-ea"/>
              </a:rPr>
              <a:t>(return value): nunique, max, min, median, std</a:t>
            </a:r>
            <a:endParaRPr lang="zh-CN" altLang="en-US" sz="1400">
              <a:solidFill>
                <a:schemeClr val="bg1"/>
              </a:solidFill>
              <a:latin typeface="华文宋体" panose="02010600040101010101" charset="-122"/>
              <a:ea typeface="华文宋体" panose="02010600040101010101" charset="-122"/>
            </a:endParaRPr>
          </a:p>
          <a:p>
            <a:pPr marL="0" indent="0">
              <a:buNone/>
            </a:pPr>
            <a:r>
              <a:rPr lang="zh-CN" altLang="en-US" sz="1400">
                <a:solidFill>
                  <a:schemeClr val="bg1"/>
                </a:solidFill>
                <a:latin typeface="华文宋体" panose="02010600040101010101" charset="-122"/>
                <a:ea typeface="华文宋体" panose="02010600040101010101" charset="-122"/>
                <a:sym typeface="+mn-ea"/>
              </a:rPr>
              <a:t>File_id + Api</a:t>
            </a:r>
            <a:r>
              <a:rPr lang="en-US" altLang="zh-CN" sz="1400">
                <a:solidFill>
                  <a:schemeClr val="bg1"/>
                </a:solidFill>
                <a:latin typeface="华文宋体" panose="02010600040101010101" charset="-122"/>
                <a:ea typeface="华文宋体" panose="02010600040101010101" charset="-122"/>
                <a:sym typeface="+mn-ea"/>
              </a:rPr>
              <a:t>_2</a:t>
            </a:r>
            <a:r>
              <a:rPr lang="zh-CN" altLang="en-US" sz="1400">
                <a:solidFill>
                  <a:schemeClr val="bg1"/>
                </a:solidFill>
                <a:latin typeface="华文宋体" panose="02010600040101010101" charset="-122"/>
                <a:ea typeface="华文宋体" panose="02010600040101010101" charset="-122"/>
                <a:sym typeface="+mn-ea"/>
              </a:rPr>
              <a:t>(index): nunique, max, min, median, std</a:t>
            </a:r>
            <a:endParaRPr lang="zh-CN" altLang="en-US" sz="1400">
              <a:solidFill>
                <a:schemeClr val="bg1"/>
              </a:solidFill>
              <a:latin typeface="华文宋体" panose="02010600040101010101" charset="-122"/>
              <a:ea typeface="华文宋体" panose="02010600040101010101" charset="-122"/>
            </a:endParaRPr>
          </a:p>
          <a:p>
            <a:pPr marL="0" indent="0">
              <a:buNone/>
            </a:pPr>
            <a:endParaRPr lang="zh-CN" altLang="en-US" sz="1400">
              <a:solidFill>
                <a:schemeClr val="bg1"/>
              </a:solidFill>
              <a:latin typeface="华文宋体" panose="02010600040101010101" charset="-122"/>
              <a:ea typeface="华文宋体" panose="02010600040101010101" charset="-122"/>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35342" y="-1181735"/>
            <a:ext cx="8669868" cy="1836738"/>
          </a:xfrm>
        </p:spPr>
        <p:txBody>
          <a:bodyPr/>
          <a:lstStyle/>
          <a:p>
            <a:pPr algn="ctr"/>
            <a:r>
              <a:rPr lang="zh-CN" altLang="en-US">
                <a:latin typeface="华文宋体" panose="02010600040101010101" charset="-122"/>
                <a:ea typeface="华文宋体" panose="02010600040101010101" charset="-122"/>
              </a:rPr>
              <a:t>局部特征展开形式例子</a:t>
            </a:r>
          </a:p>
        </p:txBody>
      </p:sp>
      <p:graphicFrame>
        <p:nvGraphicFramePr>
          <p:cNvPr id="6" name="表格 5"/>
          <p:cNvGraphicFramePr/>
          <p:nvPr/>
        </p:nvGraphicFramePr>
        <p:xfrm>
          <a:off x="4502150" y="3148330"/>
          <a:ext cx="7501886" cy="2133600"/>
        </p:xfrm>
        <a:graphic>
          <a:graphicData uri="http://schemas.openxmlformats.org/drawingml/2006/table">
            <a:tbl>
              <a:tblPr firstRow="1" bandRow="1">
                <a:tableStyleId>{5C22544A-7EE6-4342-B048-85BDC9FD1C3A}</a:tableStyleId>
              </a:tblPr>
              <a:tblGrid>
                <a:gridCol w="1071698">
                  <a:extLst>
                    <a:ext uri="{9D8B030D-6E8A-4147-A177-3AD203B41FA5}">
                      <a16:colId xmlns:a16="http://schemas.microsoft.com/office/drawing/2014/main" val="20000"/>
                    </a:ext>
                  </a:extLst>
                </a:gridCol>
                <a:gridCol w="1071698">
                  <a:extLst>
                    <a:ext uri="{9D8B030D-6E8A-4147-A177-3AD203B41FA5}">
                      <a16:colId xmlns:a16="http://schemas.microsoft.com/office/drawing/2014/main" val="20001"/>
                    </a:ext>
                  </a:extLst>
                </a:gridCol>
                <a:gridCol w="1071698">
                  <a:extLst>
                    <a:ext uri="{9D8B030D-6E8A-4147-A177-3AD203B41FA5}">
                      <a16:colId xmlns:a16="http://schemas.microsoft.com/office/drawing/2014/main" val="20002"/>
                    </a:ext>
                  </a:extLst>
                </a:gridCol>
                <a:gridCol w="1071698">
                  <a:extLst>
                    <a:ext uri="{9D8B030D-6E8A-4147-A177-3AD203B41FA5}">
                      <a16:colId xmlns:a16="http://schemas.microsoft.com/office/drawing/2014/main" val="20003"/>
                    </a:ext>
                  </a:extLst>
                </a:gridCol>
                <a:gridCol w="1071698">
                  <a:extLst>
                    <a:ext uri="{9D8B030D-6E8A-4147-A177-3AD203B41FA5}">
                      <a16:colId xmlns:a16="http://schemas.microsoft.com/office/drawing/2014/main" val="20004"/>
                    </a:ext>
                  </a:extLst>
                </a:gridCol>
                <a:gridCol w="1071698">
                  <a:extLst>
                    <a:ext uri="{9D8B030D-6E8A-4147-A177-3AD203B41FA5}">
                      <a16:colId xmlns:a16="http://schemas.microsoft.com/office/drawing/2014/main" val="20005"/>
                    </a:ext>
                  </a:extLst>
                </a:gridCol>
                <a:gridCol w="1071698">
                  <a:extLst>
                    <a:ext uri="{9D8B030D-6E8A-4147-A177-3AD203B41FA5}">
                      <a16:colId xmlns:a16="http://schemas.microsoft.com/office/drawing/2014/main" val="20006"/>
                    </a:ext>
                  </a:extLst>
                </a:gridCol>
              </a:tblGrid>
              <a:tr h="579120">
                <a:tc>
                  <a:txBody>
                    <a:bodyPr/>
                    <a:lstStyle/>
                    <a:p>
                      <a:pPr algn="ctr">
                        <a:buNone/>
                      </a:pPr>
                      <a:r>
                        <a:rPr lang="en-US" altLang="zh-CN" sz="1600"/>
                        <a:t>file_id</a:t>
                      </a:r>
                    </a:p>
                  </a:txBody>
                  <a:tcPr/>
                </a:tc>
                <a:tc>
                  <a:txBody>
                    <a:bodyPr/>
                    <a:lstStyle/>
                    <a:p>
                      <a:pPr algn="ctr">
                        <a:buNone/>
                      </a:pPr>
                      <a:r>
                        <a:rPr lang="en-US" altLang="zh-CN" sz="1600"/>
                        <a:t>api_</a:t>
                      </a:r>
                      <a:r>
                        <a:rPr lang="en-US" altLang="zh-CN" sz="1600">
                          <a:solidFill>
                            <a:srgbClr val="FF0000"/>
                          </a:solidFill>
                        </a:rPr>
                        <a:t>a</a:t>
                      </a:r>
                      <a:r>
                        <a:rPr lang="en-US" altLang="zh-CN" sz="1600"/>
                        <a:t>_</a:t>
                      </a:r>
                    </a:p>
                    <a:p>
                      <a:pPr algn="ctr">
                        <a:buNone/>
                      </a:pPr>
                      <a:r>
                        <a:rPr lang="en-US" altLang="zh-CN" sz="1600"/>
                        <a:t>cnt</a:t>
                      </a:r>
                    </a:p>
                  </a:txBody>
                  <a:tcPr/>
                </a:tc>
                <a:tc>
                  <a:txBody>
                    <a:bodyPr/>
                    <a:lstStyle/>
                    <a:p>
                      <a:pPr algn="ctr">
                        <a:buNone/>
                      </a:pPr>
                      <a:r>
                        <a:rPr lang="en-US" altLang="zh-CN" sz="1600"/>
                        <a:t>apu_</a:t>
                      </a:r>
                      <a:r>
                        <a:rPr lang="en-US" altLang="zh-CN" sz="1600">
                          <a:solidFill>
                            <a:srgbClr val="FF0000"/>
                          </a:solidFill>
                        </a:rPr>
                        <a:t>b</a:t>
                      </a:r>
                      <a:r>
                        <a:rPr lang="en-US" altLang="zh-CN" sz="1600"/>
                        <a:t>_</a:t>
                      </a:r>
                    </a:p>
                    <a:p>
                      <a:pPr algn="ctr">
                        <a:buNone/>
                      </a:pPr>
                      <a:r>
                        <a:rPr lang="en-US" altLang="zh-CN" sz="1600"/>
                        <a:t>cnt</a:t>
                      </a:r>
                    </a:p>
                  </a:txBody>
                  <a:tcPr/>
                </a:tc>
                <a:tc>
                  <a:txBody>
                    <a:bodyPr/>
                    <a:lstStyle/>
                    <a:p>
                      <a:pPr algn="ctr">
                        <a:buNone/>
                      </a:pPr>
                      <a:r>
                        <a:rPr lang="en-US" altLang="zh-CN" sz="1600"/>
                        <a:t>api_</a:t>
                      </a:r>
                      <a:r>
                        <a:rPr lang="en-US" altLang="zh-CN" sz="1600">
                          <a:solidFill>
                            <a:srgbClr val="FF0000"/>
                          </a:solidFill>
                        </a:rPr>
                        <a:t>c</a:t>
                      </a:r>
                      <a:r>
                        <a:rPr lang="en-US" altLang="zh-CN" sz="1600"/>
                        <a:t>_</a:t>
                      </a:r>
                    </a:p>
                    <a:p>
                      <a:pPr algn="ctr">
                        <a:buNone/>
                      </a:pPr>
                      <a:r>
                        <a:rPr lang="en-US" altLang="zh-CN" sz="1600"/>
                        <a:t>cnt</a:t>
                      </a:r>
                    </a:p>
                  </a:txBody>
                  <a:tcPr/>
                </a:tc>
                <a:tc>
                  <a:txBody>
                    <a:bodyPr/>
                    <a:lstStyle/>
                    <a:p>
                      <a:pPr algn="ctr">
                        <a:buNone/>
                      </a:pPr>
                      <a:r>
                        <a:rPr lang="en-US" altLang="zh-CN" sz="1600"/>
                        <a:t>api_</a:t>
                      </a:r>
                      <a:r>
                        <a:rPr lang="en-US" altLang="zh-CN" sz="1600">
                          <a:solidFill>
                            <a:srgbClr val="00B050"/>
                          </a:solidFill>
                        </a:rPr>
                        <a:t>a</a:t>
                      </a:r>
                      <a:r>
                        <a:rPr lang="en-US" altLang="zh-CN" sz="1600"/>
                        <a:t>_</a:t>
                      </a:r>
                    </a:p>
                    <a:p>
                      <a:pPr algn="ctr">
                        <a:buNone/>
                      </a:pPr>
                      <a:r>
                        <a:rPr lang="en-US" altLang="zh-CN" sz="1600"/>
                        <a:t>nunique</a:t>
                      </a:r>
                    </a:p>
                  </a:txBody>
                  <a:tcPr/>
                </a:tc>
                <a:tc>
                  <a:txBody>
                    <a:bodyPr/>
                    <a:lstStyle/>
                    <a:p>
                      <a:pPr algn="ctr">
                        <a:buNone/>
                      </a:pPr>
                      <a:r>
                        <a:rPr lang="en-US" altLang="zh-CN" sz="1600"/>
                        <a:t>api_</a:t>
                      </a:r>
                      <a:r>
                        <a:rPr lang="en-US" altLang="zh-CN" sz="1600">
                          <a:solidFill>
                            <a:srgbClr val="00B050"/>
                          </a:solidFill>
                        </a:rPr>
                        <a:t>b</a:t>
                      </a:r>
                      <a:r>
                        <a:rPr lang="en-US" altLang="zh-CN" sz="1600"/>
                        <a:t>_</a:t>
                      </a:r>
                    </a:p>
                    <a:p>
                      <a:pPr algn="ctr">
                        <a:buNone/>
                      </a:pPr>
                      <a:r>
                        <a:rPr lang="en-US" altLang="zh-CN" sz="1600"/>
                        <a:t>nunique</a:t>
                      </a:r>
                    </a:p>
                  </a:txBody>
                  <a:tcPr/>
                </a:tc>
                <a:tc>
                  <a:txBody>
                    <a:bodyPr/>
                    <a:lstStyle/>
                    <a:p>
                      <a:pPr algn="ctr">
                        <a:buNone/>
                      </a:pPr>
                      <a:r>
                        <a:rPr lang="en-US" altLang="zh-CN" sz="1600">
                          <a:sym typeface="+mn-ea"/>
                        </a:rPr>
                        <a:t>api_</a:t>
                      </a:r>
                      <a:r>
                        <a:rPr lang="en-US" altLang="zh-CN" sz="1600">
                          <a:solidFill>
                            <a:srgbClr val="00B050"/>
                          </a:solidFill>
                          <a:sym typeface="+mn-ea"/>
                        </a:rPr>
                        <a:t>c</a:t>
                      </a:r>
                      <a:r>
                        <a:rPr lang="en-US" altLang="zh-CN" sz="1600">
                          <a:sym typeface="+mn-ea"/>
                        </a:rPr>
                        <a:t>_</a:t>
                      </a:r>
                    </a:p>
                    <a:p>
                      <a:pPr algn="ctr">
                        <a:buNone/>
                      </a:pPr>
                      <a:r>
                        <a:rPr lang="en-US" altLang="zh-CN" sz="1600">
                          <a:sym typeface="+mn-ea"/>
                        </a:rPr>
                        <a:t>nunique</a:t>
                      </a:r>
                    </a:p>
                  </a:txBody>
                  <a:tcPr/>
                </a:tc>
                <a:extLst>
                  <a:ext uri="{0D108BD9-81ED-4DB2-BD59-A6C34878D82A}">
                    <a16:rowId xmlns:a16="http://schemas.microsoft.com/office/drawing/2014/main" val="10000"/>
                  </a:ext>
                </a:extLst>
              </a:tr>
              <a:tr h="518160">
                <a:tc>
                  <a:txBody>
                    <a:bodyPr/>
                    <a:lstStyle/>
                    <a:p>
                      <a:pPr>
                        <a:buNone/>
                      </a:pPr>
                      <a:r>
                        <a:rPr lang="en-US" altLang="zh-CN"/>
                        <a:t>1</a:t>
                      </a:r>
                    </a:p>
                  </a:txBody>
                  <a:tcPr/>
                </a:tc>
                <a:tc>
                  <a:txBody>
                    <a:bodyPr/>
                    <a:lstStyle/>
                    <a:p>
                      <a:pPr>
                        <a:buNone/>
                      </a:pPr>
                      <a:r>
                        <a:rPr lang="en-US" altLang="zh-CN"/>
                        <a:t>1</a:t>
                      </a:r>
                    </a:p>
                  </a:txBody>
                  <a:tcPr/>
                </a:tc>
                <a:tc>
                  <a:txBody>
                    <a:bodyPr/>
                    <a:lstStyle/>
                    <a:p>
                      <a:pPr>
                        <a:buNone/>
                      </a:pPr>
                      <a:r>
                        <a:rPr lang="en-US" altLang="zh-CN"/>
                        <a:t>1</a:t>
                      </a:r>
                    </a:p>
                  </a:txBody>
                  <a:tcPr/>
                </a:tc>
                <a:tc>
                  <a:txBody>
                    <a:bodyPr/>
                    <a:lstStyle/>
                    <a:p>
                      <a:pPr>
                        <a:buNone/>
                      </a:pPr>
                      <a:r>
                        <a:rPr lang="en-US" altLang="zh-CN"/>
                        <a:t>2</a:t>
                      </a:r>
                    </a:p>
                  </a:txBody>
                  <a:tcPr/>
                </a:tc>
                <a:tc>
                  <a:txBody>
                    <a:bodyPr/>
                    <a:lstStyle/>
                    <a:p>
                      <a:pPr>
                        <a:buNone/>
                      </a:pPr>
                      <a:r>
                        <a:rPr lang="en-US" altLang="zh-CN"/>
                        <a:t>1</a:t>
                      </a:r>
                    </a:p>
                  </a:txBody>
                  <a:tcPr/>
                </a:tc>
                <a:tc>
                  <a:txBody>
                    <a:bodyPr/>
                    <a:lstStyle/>
                    <a:p>
                      <a:pPr>
                        <a:buNone/>
                      </a:pPr>
                      <a:r>
                        <a:rPr lang="en-US" altLang="zh-CN"/>
                        <a:t>1</a:t>
                      </a:r>
                    </a:p>
                  </a:txBody>
                  <a:tcPr/>
                </a:tc>
                <a:tc>
                  <a:txBody>
                    <a:bodyPr/>
                    <a:lstStyle/>
                    <a:p>
                      <a:pPr>
                        <a:buNone/>
                      </a:pPr>
                      <a:r>
                        <a:rPr lang="en-US" altLang="zh-CN"/>
                        <a:t>2</a:t>
                      </a:r>
                    </a:p>
                  </a:txBody>
                  <a:tcPr/>
                </a:tc>
                <a:extLst>
                  <a:ext uri="{0D108BD9-81ED-4DB2-BD59-A6C34878D82A}">
                    <a16:rowId xmlns:a16="http://schemas.microsoft.com/office/drawing/2014/main" val="10001"/>
                  </a:ext>
                </a:extLst>
              </a:tr>
              <a:tr h="518160">
                <a:tc>
                  <a:txBody>
                    <a:bodyPr/>
                    <a:lstStyle/>
                    <a:p>
                      <a:pPr>
                        <a:buNone/>
                      </a:pPr>
                      <a:r>
                        <a:rPr lang="en-US" altLang="zh-CN"/>
                        <a:t>2</a:t>
                      </a:r>
                    </a:p>
                  </a:txBody>
                  <a:tcPr/>
                </a:tc>
                <a:tc>
                  <a:txBody>
                    <a:bodyPr/>
                    <a:lstStyle/>
                    <a:p>
                      <a:pPr>
                        <a:buNone/>
                      </a:pPr>
                      <a:r>
                        <a:rPr lang="en-US" altLang="zh-CN"/>
                        <a:t>2</a:t>
                      </a:r>
                    </a:p>
                  </a:txBody>
                  <a:tcPr/>
                </a:tc>
                <a:tc>
                  <a:txBody>
                    <a:bodyPr/>
                    <a:lstStyle/>
                    <a:p>
                      <a:pPr>
                        <a:buNone/>
                      </a:pPr>
                      <a:r>
                        <a:rPr lang="en-US" altLang="zh-CN"/>
                        <a:t>0</a:t>
                      </a:r>
                    </a:p>
                  </a:txBody>
                  <a:tcPr/>
                </a:tc>
                <a:tc>
                  <a:txBody>
                    <a:bodyPr/>
                    <a:lstStyle/>
                    <a:p>
                      <a:pPr>
                        <a:buNone/>
                      </a:pPr>
                      <a:r>
                        <a:rPr lang="en-US" altLang="zh-CN"/>
                        <a:t>0</a:t>
                      </a:r>
                    </a:p>
                  </a:txBody>
                  <a:tcPr/>
                </a:tc>
                <a:tc>
                  <a:txBody>
                    <a:bodyPr/>
                    <a:lstStyle/>
                    <a:p>
                      <a:pPr>
                        <a:buNone/>
                      </a:pPr>
                      <a:r>
                        <a:rPr lang="en-US" altLang="zh-CN"/>
                        <a:t>1</a:t>
                      </a:r>
                    </a:p>
                  </a:txBody>
                  <a:tcPr/>
                </a:tc>
                <a:tc>
                  <a:txBody>
                    <a:bodyPr/>
                    <a:lstStyle/>
                    <a:p>
                      <a:pPr>
                        <a:buNone/>
                      </a:pPr>
                      <a:r>
                        <a:rPr lang="en-US" altLang="zh-CN"/>
                        <a:t>0</a:t>
                      </a:r>
                    </a:p>
                  </a:txBody>
                  <a:tcPr/>
                </a:tc>
                <a:tc>
                  <a:txBody>
                    <a:bodyPr/>
                    <a:lstStyle/>
                    <a:p>
                      <a:pPr>
                        <a:buNone/>
                      </a:pPr>
                      <a:r>
                        <a:rPr lang="en-US" altLang="zh-CN"/>
                        <a:t>0</a:t>
                      </a:r>
                    </a:p>
                  </a:txBody>
                  <a:tcPr/>
                </a:tc>
                <a:extLst>
                  <a:ext uri="{0D108BD9-81ED-4DB2-BD59-A6C34878D82A}">
                    <a16:rowId xmlns:a16="http://schemas.microsoft.com/office/drawing/2014/main" val="10002"/>
                  </a:ext>
                </a:extLst>
              </a:tr>
              <a:tr h="518160">
                <a:tc>
                  <a:txBody>
                    <a:bodyPr/>
                    <a:lstStyle/>
                    <a:p>
                      <a:pPr>
                        <a:buNone/>
                      </a:pPr>
                      <a:r>
                        <a:rPr lang="en-US" altLang="zh-CN"/>
                        <a:t>3</a:t>
                      </a:r>
                    </a:p>
                  </a:txBody>
                  <a:tcPr/>
                </a:tc>
                <a:tc>
                  <a:txBody>
                    <a:bodyPr/>
                    <a:lstStyle/>
                    <a:p>
                      <a:pPr>
                        <a:buNone/>
                      </a:pPr>
                      <a:r>
                        <a:rPr lang="en-US" altLang="zh-CN"/>
                        <a:t>0</a:t>
                      </a:r>
                    </a:p>
                  </a:txBody>
                  <a:tcPr/>
                </a:tc>
                <a:tc>
                  <a:txBody>
                    <a:bodyPr/>
                    <a:lstStyle/>
                    <a:p>
                      <a:pPr>
                        <a:buNone/>
                      </a:pPr>
                      <a:r>
                        <a:rPr lang="en-US" altLang="zh-CN"/>
                        <a:t>0</a:t>
                      </a:r>
                    </a:p>
                  </a:txBody>
                  <a:tcPr/>
                </a:tc>
                <a:tc>
                  <a:txBody>
                    <a:bodyPr/>
                    <a:lstStyle/>
                    <a:p>
                      <a:pPr>
                        <a:buNone/>
                      </a:pPr>
                      <a:r>
                        <a:rPr lang="en-US" altLang="zh-CN"/>
                        <a:t>1</a:t>
                      </a:r>
                    </a:p>
                  </a:txBody>
                  <a:tcPr/>
                </a:tc>
                <a:tc>
                  <a:txBody>
                    <a:bodyPr/>
                    <a:lstStyle/>
                    <a:p>
                      <a:pPr>
                        <a:buNone/>
                      </a:pPr>
                      <a:r>
                        <a:rPr lang="en-US" altLang="zh-CN"/>
                        <a:t>0</a:t>
                      </a:r>
                    </a:p>
                  </a:txBody>
                  <a:tcPr/>
                </a:tc>
                <a:tc>
                  <a:txBody>
                    <a:bodyPr/>
                    <a:lstStyle/>
                    <a:p>
                      <a:pPr>
                        <a:buNone/>
                      </a:pPr>
                      <a:r>
                        <a:rPr lang="en-US" altLang="zh-CN"/>
                        <a:t>0</a:t>
                      </a:r>
                    </a:p>
                  </a:txBody>
                  <a:tcPr/>
                </a:tc>
                <a:tc>
                  <a:txBody>
                    <a:bodyPr/>
                    <a:lstStyle/>
                    <a:p>
                      <a:pPr>
                        <a:buNone/>
                      </a:pPr>
                      <a:r>
                        <a:rPr lang="en-US" altLang="zh-CN"/>
                        <a:t>1</a:t>
                      </a:r>
                    </a:p>
                  </a:txBody>
                  <a:tcPr/>
                </a:tc>
                <a:extLst>
                  <a:ext uri="{0D108BD9-81ED-4DB2-BD59-A6C34878D82A}">
                    <a16:rowId xmlns:a16="http://schemas.microsoft.com/office/drawing/2014/main" val="10003"/>
                  </a:ext>
                </a:extLst>
              </a:tr>
            </a:tbl>
          </a:graphicData>
        </a:graphic>
      </p:graphicFrame>
      <p:graphicFrame>
        <p:nvGraphicFramePr>
          <p:cNvPr id="7" name="表格 6"/>
          <p:cNvGraphicFramePr/>
          <p:nvPr/>
        </p:nvGraphicFramePr>
        <p:xfrm>
          <a:off x="411480" y="1974850"/>
          <a:ext cx="2127885" cy="3307080"/>
        </p:xfrm>
        <a:graphic>
          <a:graphicData uri="http://schemas.openxmlformats.org/drawingml/2006/table">
            <a:tbl>
              <a:tblPr firstRow="1" bandRow="1">
                <a:tableStyleId>{5C22544A-7EE6-4342-B048-85BDC9FD1C3A}</a:tableStyleId>
              </a:tblPr>
              <a:tblGrid>
                <a:gridCol w="709295">
                  <a:extLst>
                    <a:ext uri="{9D8B030D-6E8A-4147-A177-3AD203B41FA5}">
                      <a16:colId xmlns:a16="http://schemas.microsoft.com/office/drawing/2014/main" val="20000"/>
                    </a:ext>
                  </a:extLst>
                </a:gridCol>
                <a:gridCol w="709295">
                  <a:extLst>
                    <a:ext uri="{9D8B030D-6E8A-4147-A177-3AD203B41FA5}">
                      <a16:colId xmlns:a16="http://schemas.microsoft.com/office/drawing/2014/main" val="20001"/>
                    </a:ext>
                  </a:extLst>
                </a:gridCol>
                <a:gridCol w="709295">
                  <a:extLst>
                    <a:ext uri="{9D8B030D-6E8A-4147-A177-3AD203B41FA5}">
                      <a16:colId xmlns:a16="http://schemas.microsoft.com/office/drawing/2014/main" val="20002"/>
                    </a:ext>
                  </a:extLst>
                </a:gridCol>
              </a:tblGrid>
              <a:tr h="640080">
                <a:tc>
                  <a:txBody>
                    <a:bodyPr/>
                    <a:lstStyle/>
                    <a:p>
                      <a:pPr marL="0" indent="0">
                        <a:buNone/>
                      </a:pPr>
                      <a:r>
                        <a:rPr lang="en-US" altLang="zh-CN" sz="1800">
                          <a:sym typeface="+mn-ea"/>
                        </a:rPr>
                        <a:t>file_id</a:t>
                      </a:r>
                      <a:endParaRPr lang="zh-CN" altLang="en-US"/>
                    </a:p>
                  </a:txBody>
                  <a:tcPr/>
                </a:tc>
                <a:tc>
                  <a:txBody>
                    <a:bodyPr/>
                    <a:lstStyle/>
                    <a:p>
                      <a:pPr>
                        <a:buNone/>
                      </a:pPr>
                      <a:r>
                        <a:rPr lang="en-US" altLang="zh-CN" sz="1800">
                          <a:sym typeface="+mn-ea"/>
                        </a:rPr>
                        <a:t>api</a:t>
                      </a:r>
                      <a:endParaRPr lang="zh-CN" altLang="en-US"/>
                    </a:p>
                  </a:txBody>
                  <a:tcPr/>
                </a:tc>
                <a:tc>
                  <a:txBody>
                    <a:bodyPr/>
                    <a:lstStyle/>
                    <a:p>
                      <a:pPr>
                        <a:buNone/>
                      </a:pPr>
                      <a:r>
                        <a:rPr lang="en-US" altLang="zh-CN" sz="1800">
                          <a:sym typeface="+mn-ea"/>
                        </a:rPr>
                        <a:t>tid</a:t>
                      </a:r>
                      <a:endParaRPr lang="zh-CN" altLang="en-US"/>
                    </a:p>
                  </a:txBody>
                  <a:tcPr/>
                </a:tc>
                <a:extLst>
                  <a:ext uri="{0D108BD9-81ED-4DB2-BD59-A6C34878D82A}">
                    <a16:rowId xmlns:a16="http://schemas.microsoft.com/office/drawing/2014/main" val="10000"/>
                  </a:ext>
                </a:extLst>
              </a:tr>
              <a:tr h="381000">
                <a:tc>
                  <a:txBody>
                    <a:bodyPr/>
                    <a:lstStyle/>
                    <a:p>
                      <a:pPr>
                        <a:buNone/>
                      </a:pPr>
                      <a:r>
                        <a:rPr lang="en-US" altLang="zh-CN"/>
                        <a:t>1</a:t>
                      </a:r>
                    </a:p>
                  </a:txBody>
                  <a:tcPr/>
                </a:tc>
                <a:tc>
                  <a:txBody>
                    <a:bodyPr/>
                    <a:lstStyle/>
                    <a:p>
                      <a:pPr>
                        <a:buNone/>
                      </a:pPr>
                      <a:r>
                        <a:rPr lang="en-US" altLang="zh-CN"/>
                        <a:t>a</a:t>
                      </a:r>
                    </a:p>
                  </a:txBody>
                  <a:tcPr/>
                </a:tc>
                <a:tc>
                  <a:txBody>
                    <a:bodyPr/>
                    <a:lstStyle/>
                    <a:p>
                      <a:pPr>
                        <a:buNone/>
                      </a:pPr>
                      <a:r>
                        <a:rPr lang="en-US" altLang="zh-CN"/>
                        <a:t>1</a:t>
                      </a:r>
                    </a:p>
                  </a:txBody>
                  <a:tcPr/>
                </a:tc>
                <a:extLst>
                  <a:ext uri="{0D108BD9-81ED-4DB2-BD59-A6C34878D82A}">
                    <a16:rowId xmlns:a16="http://schemas.microsoft.com/office/drawing/2014/main" val="10001"/>
                  </a:ext>
                </a:extLst>
              </a:tr>
              <a:tr h="381000">
                <a:tc>
                  <a:txBody>
                    <a:bodyPr/>
                    <a:lstStyle/>
                    <a:p>
                      <a:pPr>
                        <a:buNone/>
                      </a:pPr>
                      <a:r>
                        <a:rPr lang="en-US" altLang="zh-CN"/>
                        <a:t>1</a:t>
                      </a:r>
                    </a:p>
                  </a:txBody>
                  <a:tcPr/>
                </a:tc>
                <a:tc>
                  <a:txBody>
                    <a:bodyPr/>
                    <a:lstStyle/>
                    <a:p>
                      <a:pPr>
                        <a:buNone/>
                      </a:pPr>
                      <a:r>
                        <a:rPr lang="en-US" altLang="zh-CN"/>
                        <a:t>b</a:t>
                      </a:r>
                    </a:p>
                  </a:txBody>
                  <a:tcPr/>
                </a:tc>
                <a:tc>
                  <a:txBody>
                    <a:bodyPr/>
                    <a:lstStyle/>
                    <a:p>
                      <a:pPr>
                        <a:buNone/>
                      </a:pPr>
                      <a:r>
                        <a:rPr lang="en-US" altLang="zh-CN"/>
                        <a:t>1</a:t>
                      </a:r>
                    </a:p>
                  </a:txBody>
                  <a:tcPr/>
                </a:tc>
                <a:extLst>
                  <a:ext uri="{0D108BD9-81ED-4DB2-BD59-A6C34878D82A}">
                    <a16:rowId xmlns:a16="http://schemas.microsoft.com/office/drawing/2014/main" val="10002"/>
                  </a:ext>
                </a:extLst>
              </a:tr>
              <a:tr h="381000">
                <a:tc>
                  <a:txBody>
                    <a:bodyPr/>
                    <a:lstStyle/>
                    <a:p>
                      <a:pPr>
                        <a:buNone/>
                      </a:pPr>
                      <a:r>
                        <a:rPr lang="en-US" altLang="zh-CN"/>
                        <a:t>1</a:t>
                      </a:r>
                    </a:p>
                  </a:txBody>
                  <a:tcPr/>
                </a:tc>
                <a:tc>
                  <a:txBody>
                    <a:bodyPr/>
                    <a:lstStyle/>
                    <a:p>
                      <a:pPr>
                        <a:buNone/>
                      </a:pPr>
                      <a:r>
                        <a:rPr lang="en-US" altLang="zh-CN"/>
                        <a:t>c</a:t>
                      </a:r>
                    </a:p>
                  </a:txBody>
                  <a:tcPr/>
                </a:tc>
                <a:tc>
                  <a:txBody>
                    <a:bodyPr/>
                    <a:lstStyle/>
                    <a:p>
                      <a:pPr>
                        <a:buNone/>
                      </a:pPr>
                      <a:r>
                        <a:rPr lang="en-US" altLang="zh-CN"/>
                        <a:t>1</a:t>
                      </a:r>
                    </a:p>
                  </a:txBody>
                  <a:tcPr/>
                </a:tc>
                <a:extLst>
                  <a:ext uri="{0D108BD9-81ED-4DB2-BD59-A6C34878D82A}">
                    <a16:rowId xmlns:a16="http://schemas.microsoft.com/office/drawing/2014/main" val="10003"/>
                  </a:ext>
                </a:extLst>
              </a:tr>
              <a:tr h="381000">
                <a:tc>
                  <a:txBody>
                    <a:bodyPr/>
                    <a:lstStyle/>
                    <a:p>
                      <a:pPr>
                        <a:buNone/>
                      </a:pPr>
                      <a:r>
                        <a:rPr lang="en-US" altLang="zh-CN"/>
                        <a:t>1</a:t>
                      </a:r>
                    </a:p>
                  </a:txBody>
                  <a:tcPr/>
                </a:tc>
                <a:tc>
                  <a:txBody>
                    <a:bodyPr/>
                    <a:lstStyle/>
                    <a:p>
                      <a:pPr>
                        <a:buNone/>
                      </a:pPr>
                      <a:r>
                        <a:rPr lang="en-US" altLang="zh-CN"/>
                        <a:t>c</a:t>
                      </a:r>
                    </a:p>
                  </a:txBody>
                  <a:tcPr/>
                </a:tc>
                <a:tc>
                  <a:txBody>
                    <a:bodyPr/>
                    <a:lstStyle/>
                    <a:p>
                      <a:pPr>
                        <a:buNone/>
                      </a:pPr>
                      <a:r>
                        <a:rPr lang="en-US" altLang="zh-CN"/>
                        <a:t>2</a:t>
                      </a:r>
                    </a:p>
                  </a:txBody>
                  <a:tcPr/>
                </a:tc>
                <a:extLst>
                  <a:ext uri="{0D108BD9-81ED-4DB2-BD59-A6C34878D82A}">
                    <a16:rowId xmlns:a16="http://schemas.microsoft.com/office/drawing/2014/main" val="10004"/>
                  </a:ext>
                </a:extLst>
              </a:tr>
              <a:tr h="381000">
                <a:tc>
                  <a:txBody>
                    <a:bodyPr/>
                    <a:lstStyle/>
                    <a:p>
                      <a:pPr>
                        <a:buNone/>
                      </a:pPr>
                      <a:r>
                        <a:rPr lang="en-US" altLang="zh-CN"/>
                        <a:t>2</a:t>
                      </a:r>
                    </a:p>
                  </a:txBody>
                  <a:tcPr/>
                </a:tc>
                <a:tc>
                  <a:txBody>
                    <a:bodyPr/>
                    <a:lstStyle/>
                    <a:p>
                      <a:pPr>
                        <a:buNone/>
                      </a:pPr>
                      <a:r>
                        <a:rPr lang="en-US" altLang="zh-CN"/>
                        <a:t>a</a:t>
                      </a:r>
                    </a:p>
                  </a:txBody>
                  <a:tcPr/>
                </a:tc>
                <a:tc>
                  <a:txBody>
                    <a:bodyPr/>
                    <a:lstStyle/>
                    <a:p>
                      <a:pPr>
                        <a:buNone/>
                      </a:pPr>
                      <a:r>
                        <a:rPr lang="en-US" altLang="zh-CN"/>
                        <a:t>2</a:t>
                      </a:r>
                    </a:p>
                  </a:txBody>
                  <a:tcPr/>
                </a:tc>
                <a:extLst>
                  <a:ext uri="{0D108BD9-81ED-4DB2-BD59-A6C34878D82A}">
                    <a16:rowId xmlns:a16="http://schemas.microsoft.com/office/drawing/2014/main" val="10005"/>
                  </a:ext>
                </a:extLst>
              </a:tr>
              <a:tr h="381000">
                <a:tc>
                  <a:txBody>
                    <a:bodyPr/>
                    <a:lstStyle/>
                    <a:p>
                      <a:pPr>
                        <a:buNone/>
                      </a:pPr>
                      <a:r>
                        <a:rPr lang="en-US" altLang="zh-CN"/>
                        <a:t>2</a:t>
                      </a:r>
                    </a:p>
                  </a:txBody>
                  <a:tcPr/>
                </a:tc>
                <a:tc>
                  <a:txBody>
                    <a:bodyPr/>
                    <a:lstStyle/>
                    <a:p>
                      <a:pPr>
                        <a:buNone/>
                      </a:pPr>
                      <a:r>
                        <a:rPr lang="en-US" altLang="zh-CN"/>
                        <a:t>a</a:t>
                      </a:r>
                    </a:p>
                  </a:txBody>
                  <a:tcPr/>
                </a:tc>
                <a:tc>
                  <a:txBody>
                    <a:bodyPr/>
                    <a:lstStyle/>
                    <a:p>
                      <a:pPr>
                        <a:buNone/>
                      </a:pPr>
                      <a:r>
                        <a:rPr lang="en-US" altLang="zh-CN"/>
                        <a:t>2</a:t>
                      </a:r>
                    </a:p>
                  </a:txBody>
                  <a:tcPr/>
                </a:tc>
                <a:extLst>
                  <a:ext uri="{0D108BD9-81ED-4DB2-BD59-A6C34878D82A}">
                    <a16:rowId xmlns:a16="http://schemas.microsoft.com/office/drawing/2014/main" val="10006"/>
                  </a:ext>
                </a:extLst>
              </a:tr>
              <a:tr h="381000">
                <a:tc>
                  <a:txBody>
                    <a:bodyPr/>
                    <a:lstStyle/>
                    <a:p>
                      <a:pPr>
                        <a:buNone/>
                      </a:pPr>
                      <a:r>
                        <a:rPr lang="en-US" altLang="zh-CN"/>
                        <a:t>3</a:t>
                      </a:r>
                    </a:p>
                  </a:txBody>
                  <a:tcPr/>
                </a:tc>
                <a:tc>
                  <a:txBody>
                    <a:bodyPr/>
                    <a:lstStyle/>
                    <a:p>
                      <a:pPr>
                        <a:buNone/>
                      </a:pPr>
                      <a:r>
                        <a:rPr lang="en-US" altLang="zh-CN"/>
                        <a:t>c</a:t>
                      </a:r>
                    </a:p>
                  </a:txBody>
                  <a:tcPr/>
                </a:tc>
                <a:tc>
                  <a:txBody>
                    <a:bodyPr/>
                    <a:lstStyle/>
                    <a:p>
                      <a:pPr>
                        <a:buNone/>
                      </a:pPr>
                      <a:r>
                        <a:rPr lang="en-US" altLang="zh-CN"/>
                        <a:t>3</a:t>
                      </a:r>
                    </a:p>
                  </a:txBody>
                  <a:tcPr/>
                </a:tc>
                <a:extLst>
                  <a:ext uri="{0D108BD9-81ED-4DB2-BD59-A6C34878D82A}">
                    <a16:rowId xmlns:a16="http://schemas.microsoft.com/office/drawing/2014/main" val="10007"/>
                  </a:ext>
                </a:extLst>
              </a:tr>
            </a:tbl>
          </a:graphicData>
        </a:graphic>
      </p:graphicFrame>
      <p:sp>
        <p:nvSpPr>
          <p:cNvPr id="8" name="右箭头 7"/>
          <p:cNvSpPr/>
          <p:nvPr/>
        </p:nvSpPr>
        <p:spPr>
          <a:xfrm>
            <a:off x="2827655" y="3521075"/>
            <a:ext cx="1288415" cy="2146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1052" y="-1232535"/>
            <a:ext cx="8669868" cy="1836738"/>
          </a:xfrm>
        </p:spPr>
        <p:txBody>
          <a:bodyPr/>
          <a:lstStyle/>
          <a:p>
            <a:pPr algn="ctr"/>
            <a:r>
              <a:rPr lang="en-US" altLang="zh-CN">
                <a:latin typeface="华文宋体" panose="02010600040101010101" charset="-122"/>
                <a:ea typeface="华文宋体" panose="02010600040101010101" charset="-122"/>
                <a:sym typeface="+mn-ea"/>
              </a:rPr>
              <a:t>LGB2 = n-gram tfidf +lgb</a:t>
            </a:r>
            <a:endParaRPr lang="zh-CN" altLang="en-US">
              <a:latin typeface="华文宋体" panose="02010600040101010101" charset="-122"/>
              <a:ea typeface="华文宋体" panose="02010600040101010101" charset="-122"/>
            </a:endParaRPr>
          </a:p>
        </p:txBody>
      </p:sp>
      <p:sp>
        <p:nvSpPr>
          <p:cNvPr id="5" name="矩形 4"/>
          <p:cNvSpPr/>
          <p:nvPr/>
        </p:nvSpPr>
        <p:spPr>
          <a:xfrm>
            <a:off x="7345680" y="3884295"/>
            <a:ext cx="15951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LGB2</a:t>
            </a:r>
          </a:p>
        </p:txBody>
      </p:sp>
      <p:sp>
        <p:nvSpPr>
          <p:cNvPr id="6" name="矩形 5"/>
          <p:cNvSpPr/>
          <p:nvPr/>
        </p:nvSpPr>
        <p:spPr>
          <a:xfrm>
            <a:off x="4170680" y="2379345"/>
            <a:ext cx="24460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ym typeface="+mn-ea"/>
              </a:rPr>
              <a:t>unigram tfidf</a:t>
            </a:r>
            <a:endParaRPr lang="zh-CN" altLang="en-US"/>
          </a:p>
        </p:txBody>
      </p:sp>
      <p:sp>
        <p:nvSpPr>
          <p:cNvPr id="27" name="流程图: 多文档 26"/>
          <p:cNvSpPr/>
          <p:nvPr/>
        </p:nvSpPr>
        <p:spPr>
          <a:xfrm>
            <a:off x="1772920" y="3873500"/>
            <a:ext cx="899795" cy="432435"/>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170680" y="3017520"/>
            <a:ext cx="2446655"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ym typeface="+mn-ea"/>
              </a:rPr>
              <a:t>bigram tfidf</a:t>
            </a:r>
            <a:endParaRPr lang="zh-CN" altLang="en-US"/>
          </a:p>
        </p:txBody>
      </p:sp>
      <p:sp>
        <p:nvSpPr>
          <p:cNvPr id="8" name="矩形 7"/>
          <p:cNvSpPr/>
          <p:nvPr/>
        </p:nvSpPr>
        <p:spPr>
          <a:xfrm>
            <a:off x="4170680" y="3804920"/>
            <a:ext cx="2445385"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ym typeface="+mn-ea"/>
              </a:rPr>
              <a:t>......</a:t>
            </a:r>
          </a:p>
        </p:txBody>
      </p:sp>
      <p:sp>
        <p:nvSpPr>
          <p:cNvPr id="9" name="矩形 8"/>
          <p:cNvSpPr/>
          <p:nvPr/>
        </p:nvSpPr>
        <p:spPr>
          <a:xfrm>
            <a:off x="4170680" y="4658995"/>
            <a:ext cx="2446655"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ym typeface="+mn-ea"/>
              </a:rPr>
              <a:t>9-gram tfidf</a:t>
            </a:r>
            <a:endParaRPr lang="en-US" altLang="zh-CN"/>
          </a:p>
        </p:txBody>
      </p:sp>
      <p:sp>
        <p:nvSpPr>
          <p:cNvPr id="10" name="矩形 9"/>
          <p:cNvSpPr/>
          <p:nvPr/>
        </p:nvSpPr>
        <p:spPr>
          <a:xfrm>
            <a:off x="4170680" y="5420995"/>
            <a:ext cx="2445385"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ym typeface="+mn-ea"/>
              </a:rPr>
              <a:t>10-gram tfidf</a:t>
            </a:r>
            <a:endParaRPr lang="zh-CN" altLang="en-US"/>
          </a:p>
        </p:txBody>
      </p:sp>
      <p:sp>
        <p:nvSpPr>
          <p:cNvPr id="4" name="流程图: 多文档 3"/>
          <p:cNvSpPr/>
          <p:nvPr/>
        </p:nvSpPr>
        <p:spPr>
          <a:xfrm>
            <a:off x="9747885" y="3860165"/>
            <a:ext cx="899795" cy="432435"/>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0" name="直接箭头连接符 79"/>
          <p:cNvCxnSpPr/>
          <p:nvPr/>
        </p:nvCxnSpPr>
        <p:spPr>
          <a:xfrm flipV="1">
            <a:off x="2828290" y="2606675"/>
            <a:ext cx="1342390" cy="14516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 name="直接箭头连接符 2"/>
          <p:cNvCxnSpPr/>
          <p:nvPr/>
        </p:nvCxnSpPr>
        <p:spPr>
          <a:xfrm flipV="1">
            <a:off x="2849245" y="3289935"/>
            <a:ext cx="1321435" cy="8216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2824480" y="4058285"/>
            <a:ext cx="1346200" cy="533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2849245" y="4172585"/>
            <a:ext cx="1317625" cy="733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2861310" y="4243705"/>
            <a:ext cx="1305560" cy="1446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1463675" y="6167684"/>
            <a:ext cx="1769745" cy="398780"/>
          </a:xfrm>
          <a:prstGeom prst="rect">
            <a:avLst/>
          </a:prstGeom>
          <a:noFill/>
        </p:spPr>
        <p:txBody>
          <a:bodyPr wrap="square" rtlCol="0">
            <a:spAutoFit/>
          </a:bodyPr>
          <a:lstStyle/>
          <a:p>
            <a:r>
              <a:rPr lang="en-US" altLang="zh-CN" sz="2000" dirty="0">
                <a:latin typeface="华文宋体" panose="02010600040101010101" charset="-122"/>
                <a:ea typeface="华文宋体" panose="02010600040101010101" charset="-122"/>
              </a:rPr>
              <a:t>input</a:t>
            </a:r>
          </a:p>
        </p:txBody>
      </p:sp>
      <p:sp>
        <p:nvSpPr>
          <p:cNvPr id="16" name="文本框 15"/>
          <p:cNvSpPr txBox="1"/>
          <p:nvPr/>
        </p:nvSpPr>
        <p:spPr>
          <a:xfrm>
            <a:off x="4166870" y="6038215"/>
            <a:ext cx="2221230" cy="398780"/>
          </a:xfrm>
          <a:prstGeom prst="rect">
            <a:avLst/>
          </a:prstGeom>
          <a:noFill/>
        </p:spPr>
        <p:txBody>
          <a:bodyPr wrap="square" rtlCol="0">
            <a:spAutoFit/>
          </a:bodyPr>
          <a:lstStyle/>
          <a:p>
            <a:r>
              <a:rPr lang="en-US" altLang="zh-CN" sz="2000" dirty="0">
                <a:latin typeface="华文宋体" panose="02010600040101010101" charset="-122"/>
                <a:ea typeface="华文宋体" panose="02010600040101010101" charset="-122"/>
              </a:rPr>
              <a:t>Feature </a:t>
            </a:r>
            <a:r>
              <a:rPr lang="en-US" altLang="zh-CN" sz="2000" dirty="0" err="1">
                <a:latin typeface="华文宋体" panose="02010600040101010101" charset="-122"/>
                <a:ea typeface="华文宋体" panose="02010600040101010101" charset="-122"/>
              </a:rPr>
              <a:t>enginering</a:t>
            </a:r>
            <a:endParaRPr lang="en-US" altLang="zh-CN" sz="2000" dirty="0">
              <a:latin typeface="华文宋体" panose="02010600040101010101" charset="-122"/>
              <a:ea typeface="华文宋体" panose="02010600040101010101" charset="-122"/>
            </a:endParaRPr>
          </a:p>
        </p:txBody>
      </p:sp>
      <p:sp>
        <p:nvSpPr>
          <p:cNvPr id="17" name="文本框 16"/>
          <p:cNvSpPr txBox="1"/>
          <p:nvPr/>
        </p:nvSpPr>
        <p:spPr>
          <a:xfrm>
            <a:off x="7388860" y="6167684"/>
            <a:ext cx="2221230" cy="398780"/>
          </a:xfrm>
          <a:prstGeom prst="rect">
            <a:avLst/>
          </a:prstGeom>
          <a:noFill/>
        </p:spPr>
        <p:txBody>
          <a:bodyPr wrap="square" rtlCol="0">
            <a:spAutoFit/>
          </a:bodyPr>
          <a:lstStyle/>
          <a:p>
            <a:r>
              <a:rPr lang="en-US" altLang="zh-CN" sz="2000" dirty="0">
                <a:latin typeface="华文宋体" panose="02010600040101010101" charset="-122"/>
                <a:ea typeface="华文宋体" panose="02010600040101010101" charset="-122"/>
              </a:rPr>
              <a:t>model</a:t>
            </a:r>
          </a:p>
        </p:txBody>
      </p:sp>
      <p:sp>
        <p:nvSpPr>
          <p:cNvPr id="18" name="文本框 17"/>
          <p:cNvSpPr txBox="1"/>
          <p:nvPr/>
        </p:nvSpPr>
        <p:spPr>
          <a:xfrm>
            <a:off x="9747885" y="6167684"/>
            <a:ext cx="2221230" cy="398780"/>
          </a:xfrm>
          <a:prstGeom prst="rect">
            <a:avLst/>
          </a:prstGeom>
          <a:noFill/>
        </p:spPr>
        <p:txBody>
          <a:bodyPr wrap="square" rtlCol="0">
            <a:spAutoFit/>
          </a:bodyPr>
          <a:lstStyle/>
          <a:p>
            <a:r>
              <a:rPr lang="en-US" altLang="zh-CN" sz="2000" dirty="0">
                <a:latin typeface="华文宋体" panose="02010600040101010101" charset="-122"/>
                <a:ea typeface="华文宋体" panose="02010600040101010101" charset="-122"/>
              </a:rPr>
              <a:t>output</a:t>
            </a:r>
          </a:p>
        </p:txBody>
      </p:sp>
      <p:cxnSp>
        <p:nvCxnSpPr>
          <p:cNvPr id="19" name="直接箭头连接符 18"/>
          <p:cNvCxnSpPr>
            <a:stCxn id="6" idx="3"/>
            <a:endCxn id="5" idx="1"/>
          </p:cNvCxnSpPr>
          <p:nvPr/>
        </p:nvCxnSpPr>
        <p:spPr>
          <a:xfrm>
            <a:off x="6616700" y="2590165"/>
            <a:ext cx="728980" cy="15049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6617335" y="3263265"/>
            <a:ext cx="734695" cy="8483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5" idx="1"/>
          </p:cNvCxnSpPr>
          <p:nvPr/>
        </p:nvCxnSpPr>
        <p:spPr>
          <a:xfrm>
            <a:off x="6616065" y="4058285"/>
            <a:ext cx="729615" cy="368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5" idx="1"/>
          </p:cNvCxnSpPr>
          <p:nvPr/>
        </p:nvCxnSpPr>
        <p:spPr>
          <a:xfrm flipV="1">
            <a:off x="6616065" y="4095115"/>
            <a:ext cx="729615" cy="7562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5" idx="1"/>
          </p:cNvCxnSpPr>
          <p:nvPr/>
        </p:nvCxnSpPr>
        <p:spPr>
          <a:xfrm flipV="1">
            <a:off x="6616065" y="4095115"/>
            <a:ext cx="729615" cy="15671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8940800" y="4136390"/>
            <a:ext cx="66929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68032" y="-1149350"/>
            <a:ext cx="8669868" cy="1836738"/>
          </a:xfrm>
        </p:spPr>
        <p:txBody>
          <a:bodyPr/>
          <a:lstStyle/>
          <a:p>
            <a:pPr algn="ctr"/>
            <a:r>
              <a:rPr lang="en-US" altLang="zh-CN">
                <a:solidFill>
                  <a:schemeClr val="bg1"/>
                </a:solidFill>
                <a:latin typeface="华文宋体" panose="02010600040101010101" charset="-122"/>
                <a:ea typeface="华文宋体" panose="02010600040101010101" charset="-122"/>
                <a:sym typeface="+mn-ea"/>
              </a:rPr>
              <a:t>LGB2 = n-gram tfidf +lgb</a:t>
            </a:r>
          </a:p>
        </p:txBody>
      </p:sp>
      <p:sp>
        <p:nvSpPr>
          <p:cNvPr id="3" name="内容占位符 2"/>
          <p:cNvSpPr>
            <a:spLocks noGrp="1"/>
          </p:cNvSpPr>
          <p:nvPr>
            <p:ph idx="1"/>
          </p:nvPr>
        </p:nvSpPr>
        <p:spPr>
          <a:xfrm>
            <a:off x="561716" y="1029970"/>
            <a:ext cx="4244623" cy="4419601"/>
          </a:xfrm>
        </p:spPr>
        <p:txBody>
          <a:bodyPr>
            <a:noAutofit/>
          </a:bodyPr>
          <a:lstStyle/>
          <a:p>
            <a:pPr marL="0" indent="0" algn="l">
              <a:buNone/>
            </a:pPr>
            <a:r>
              <a:rPr lang="zh-CN" altLang="en-US" sz="2400">
                <a:solidFill>
                  <a:schemeClr val="bg1"/>
                </a:solidFill>
                <a:latin typeface="华文宋体" panose="02010600040101010101" charset="-122"/>
                <a:ea typeface="华文宋体" panose="02010600040101010101" charset="-122"/>
              </a:rPr>
              <a:t>在经验特征中，可以发现时序性对于此题很重要，</a:t>
            </a:r>
          </a:p>
          <a:p>
            <a:pPr marL="0" indent="0" algn="l">
              <a:buNone/>
            </a:pPr>
            <a:r>
              <a:rPr lang="zh-CN" altLang="en-US" sz="2400">
                <a:solidFill>
                  <a:schemeClr val="bg1"/>
                </a:solidFill>
                <a:latin typeface="华文宋体" panose="02010600040101010101" charset="-122"/>
                <a:ea typeface="华文宋体" panose="02010600040101010101" charset="-122"/>
              </a:rPr>
              <a:t>故再做</a:t>
            </a:r>
            <a:r>
              <a:rPr lang="en-US" altLang="zh-CN" sz="2400">
                <a:solidFill>
                  <a:schemeClr val="bg1"/>
                </a:solidFill>
                <a:latin typeface="华文宋体" panose="02010600040101010101" charset="-122"/>
                <a:ea typeface="华文宋体" panose="02010600040101010101" charset="-122"/>
              </a:rPr>
              <a:t>tfidf</a:t>
            </a:r>
            <a:r>
              <a:rPr lang="zh-CN" altLang="en-US" sz="2400">
                <a:solidFill>
                  <a:schemeClr val="bg1"/>
                </a:solidFill>
                <a:latin typeface="华文宋体" panose="02010600040101010101" charset="-122"/>
                <a:ea typeface="华文宋体" panose="02010600040101010101" charset="-122"/>
              </a:rPr>
              <a:t>特征时，我们考虑加入更阶的</a:t>
            </a:r>
            <a:r>
              <a:rPr lang="en-US" altLang="zh-CN" sz="2400">
                <a:solidFill>
                  <a:schemeClr val="bg1"/>
                </a:solidFill>
                <a:latin typeface="华文宋体" panose="02010600040101010101" charset="-122"/>
                <a:ea typeface="华文宋体" panose="02010600040101010101" charset="-122"/>
              </a:rPr>
              <a:t>tfidf</a:t>
            </a:r>
            <a:r>
              <a:rPr lang="zh-CN" altLang="en-US" sz="2400">
                <a:solidFill>
                  <a:schemeClr val="bg1"/>
                </a:solidFill>
                <a:latin typeface="华文宋体" panose="02010600040101010101" charset="-122"/>
                <a:ea typeface="华文宋体" panose="02010600040101010101" charset="-122"/>
              </a:rPr>
              <a:t>特征。</a:t>
            </a:r>
          </a:p>
          <a:p>
            <a:pPr marL="0" indent="0" algn="l">
              <a:buNone/>
            </a:pPr>
            <a:r>
              <a:rPr lang="zh-CN" altLang="en-US" sz="2400">
                <a:solidFill>
                  <a:schemeClr val="bg1"/>
                </a:solidFill>
                <a:latin typeface="华文宋体" panose="02010600040101010101" charset="-122"/>
                <a:ea typeface="华文宋体" panose="02010600040101010101" charset="-122"/>
              </a:rPr>
              <a:t>对</a:t>
            </a:r>
            <a:r>
              <a:rPr lang="en-US" altLang="zh-CN" sz="2400">
                <a:solidFill>
                  <a:schemeClr val="bg1"/>
                </a:solidFill>
                <a:latin typeface="华文宋体" panose="02010600040101010101" charset="-122"/>
                <a:ea typeface="华文宋体" panose="02010600040101010101" charset="-122"/>
              </a:rPr>
              <a:t>api</a:t>
            </a:r>
            <a:r>
              <a:rPr lang="zh-CN" altLang="en-US" sz="2400">
                <a:solidFill>
                  <a:schemeClr val="bg1"/>
                </a:solidFill>
                <a:latin typeface="华文宋体" panose="02010600040101010101" charset="-122"/>
                <a:ea typeface="华文宋体" panose="02010600040101010101" charset="-122"/>
              </a:rPr>
              <a:t>序列做</a:t>
            </a:r>
            <a:r>
              <a:rPr lang="en-US" altLang="zh-CN" sz="2400">
                <a:solidFill>
                  <a:schemeClr val="bg1"/>
                </a:solidFill>
                <a:latin typeface="华文宋体" panose="02010600040101010101" charset="-122"/>
                <a:ea typeface="华文宋体" panose="02010600040101010101" charset="-122"/>
              </a:rPr>
              <a:t>n-gram</a:t>
            </a:r>
            <a:r>
              <a:rPr lang="zh-CN" altLang="en-US" sz="2400">
                <a:solidFill>
                  <a:schemeClr val="bg1"/>
                </a:solidFill>
                <a:latin typeface="华文宋体" panose="02010600040101010101" charset="-122"/>
                <a:ea typeface="华文宋体" panose="02010600040101010101" charset="-122"/>
              </a:rPr>
              <a:t>的</a:t>
            </a:r>
            <a:r>
              <a:rPr lang="en-US" altLang="zh-CN" sz="2400">
                <a:solidFill>
                  <a:schemeClr val="bg1"/>
                </a:solidFill>
                <a:latin typeface="华文宋体" panose="02010600040101010101" charset="-122"/>
                <a:ea typeface="华文宋体" panose="02010600040101010101" charset="-122"/>
              </a:rPr>
              <a:t>tfidf</a:t>
            </a:r>
            <a:r>
              <a:rPr lang="zh-CN" altLang="en-US" sz="2400">
                <a:solidFill>
                  <a:schemeClr val="bg1"/>
                </a:solidFill>
                <a:latin typeface="华文宋体" panose="02010600040101010101" charset="-122"/>
                <a:ea typeface="华文宋体" panose="02010600040101010101" charset="-122"/>
              </a:rPr>
              <a:t>特征</a:t>
            </a:r>
          </a:p>
          <a:p>
            <a:pPr marL="0" indent="0" algn="l">
              <a:buNone/>
            </a:pPr>
            <a:endParaRPr lang="zh-CN" altLang="en-US" sz="2400">
              <a:solidFill>
                <a:schemeClr val="bg1"/>
              </a:solidFill>
              <a:latin typeface="华文宋体" panose="02010600040101010101" charset="-122"/>
              <a:ea typeface="华文宋体" panose="02010600040101010101" charset="-122"/>
            </a:endParaRPr>
          </a:p>
          <a:p>
            <a:pPr marL="0" indent="0" algn="l">
              <a:buNone/>
            </a:pPr>
            <a:r>
              <a:rPr lang="en-US" altLang="zh-CN" sz="2400">
                <a:solidFill>
                  <a:schemeClr val="bg1"/>
                </a:solidFill>
                <a:latin typeface="华文宋体" panose="02010600040101010101" charset="-122"/>
                <a:ea typeface="华文宋体" panose="02010600040101010101" charset="-122"/>
              </a:rPr>
              <a:t>1-gram</a:t>
            </a:r>
            <a:r>
              <a:rPr lang="zh-CN" altLang="en-US" sz="2400">
                <a:solidFill>
                  <a:schemeClr val="bg1"/>
                </a:solidFill>
                <a:latin typeface="华文宋体" panose="02010600040101010101" charset="-122"/>
                <a:ea typeface="华文宋体" panose="02010600040101010101" charset="-122"/>
              </a:rPr>
              <a:t>，</a:t>
            </a:r>
            <a:r>
              <a:rPr lang="en-US" altLang="zh-CN" sz="2400">
                <a:solidFill>
                  <a:schemeClr val="bg1"/>
                </a:solidFill>
                <a:latin typeface="华文宋体" panose="02010600040101010101" charset="-122"/>
                <a:ea typeface="华文宋体" panose="02010600040101010101" charset="-122"/>
              </a:rPr>
              <a:t>308</a:t>
            </a:r>
            <a:r>
              <a:rPr lang="zh-CN" altLang="en-US" sz="2400">
                <a:solidFill>
                  <a:schemeClr val="bg1"/>
                </a:solidFill>
                <a:latin typeface="华文宋体" panose="02010600040101010101" charset="-122"/>
                <a:ea typeface="华文宋体" panose="02010600040101010101" charset="-122"/>
              </a:rPr>
              <a:t>个</a:t>
            </a:r>
          </a:p>
          <a:p>
            <a:pPr marL="0" indent="0" algn="l">
              <a:buNone/>
            </a:pPr>
            <a:r>
              <a:rPr lang="en-US" altLang="zh-CN" sz="2400">
                <a:solidFill>
                  <a:schemeClr val="bg1"/>
                </a:solidFill>
                <a:latin typeface="华文宋体" panose="02010600040101010101" charset="-122"/>
                <a:ea typeface="华文宋体" panose="02010600040101010101" charset="-122"/>
              </a:rPr>
              <a:t>2-gram</a:t>
            </a:r>
            <a:r>
              <a:rPr lang="zh-CN" altLang="en-US" sz="2400">
                <a:solidFill>
                  <a:schemeClr val="bg1"/>
                </a:solidFill>
                <a:latin typeface="华文宋体" panose="02010600040101010101" charset="-122"/>
                <a:ea typeface="华文宋体" panose="02010600040101010101" charset="-122"/>
              </a:rPr>
              <a:t>，</a:t>
            </a:r>
            <a:r>
              <a:rPr lang="en-US" altLang="zh-CN" sz="2400">
                <a:solidFill>
                  <a:schemeClr val="bg1"/>
                </a:solidFill>
                <a:latin typeface="华文宋体" panose="02010600040101010101" charset="-122"/>
                <a:ea typeface="华文宋体" panose="02010600040101010101" charset="-122"/>
              </a:rPr>
              <a:t>10000</a:t>
            </a:r>
            <a:r>
              <a:rPr lang="zh-CN" altLang="en-US" sz="2400">
                <a:solidFill>
                  <a:schemeClr val="bg1"/>
                </a:solidFill>
                <a:latin typeface="华文宋体" panose="02010600040101010101" charset="-122"/>
                <a:ea typeface="华文宋体" panose="02010600040101010101" charset="-122"/>
              </a:rPr>
              <a:t>个</a:t>
            </a:r>
          </a:p>
          <a:p>
            <a:pPr marL="0" indent="0" algn="l">
              <a:buNone/>
            </a:pPr>
            <a:r>
              <a:rPr lang="en-US" altLang="zh-CN" sz="2400">
                <a:solidFill>
                  <a:schemeClr val="bg1"/>
                </a:solidFill>
                <a:latin typeface="华文宋体" panose="02010600040101010101" charset="-122"/>
                <a:ea typeface="华文宋体" panose="02010600040101010101" charset="-122"/>
              </a:rPr>
              <a:t>3-gram</a:t>
            </a:r>
            <a:r>
              <a:rPr lang="zh-CN" altLang="en-US" sz="2400">
                <a:solidFill>
                  <a:schemeClr val="bg1"/>
                </a:solidFill>
                <a:latin typeface="华文宋体" panose="02010600040101010101" charset="-122"/>
                <a:ea typeface="华文宋体" panose="02010600040101010101" charset="-122"/>
              </a:rPr>
              <a:t>，</a:t>
            </a:r>
            <a:r>
              <a:rPr lang="en-US" altLang="zh-CN" sz="2400">
                <a:solidFill>
                  <a:schemeClr val="bg1"/>
                </a:solidFill>
                <a:latin typeface="华文宋体" panose="02010600040101010101" charset="-122"/>
                <a:ea typeface="华文宋体" panose="02010600040101010101" charset="-122"/>
              </a:rPr>
              <a:t>20000</a:t>
            </a:r>
            <a:r>
              <a:rPr lang="zh-CN" altLang="en-US" sz="2400">
                <a:solidFill>
                  <a:schemeClr val="bg1"/>
                </a:solidFill>
                <a:latin typeface="华文宋体" panose="02010600040101010101" charset="-122"/>
                <a:ea typeface="华文宋体" panose="02010600040101010101" charset="-122"/>
              </a:rPr>
              <a:t>个</a:t>
            </a:r>
          </a:p>
          <a:p>
            <a:pPr marL="0" indent="0" algn="l">
              <a:buNone/>
            </a:pPr>
            <a:r>
              <a:rPr lang="en-US" altLang="zh-CN" sz="2400">
                <a:solidFill>
                  <a:schemeClr val="bg1"/>
                </a:solidFill>
                <a:latin typeface="华文宋体" panose="02010600040101010101" charset="-122"/>
                <a:ea typeface="华文宋体" panose="02010600040101010101" charset="-122"/>
              </a:rPr>
              <a:t>4-gram</a:t>
            </a:r>
            <a:r>
              <a:rPr lang="zh-CN" altLang="en-US" sz="2400">
                <a:solidFill>
                  <a:schemeClr val="bg1"/>
                </a:solidFill>
                <a:latin typeface="华文宋体" panose="02010600040101010101" charset="-122"/>
                <a:ea typeface="华文宋体" panose="02010600040101010101" charset="-122"/>
              </a:rPr>
              <a:t>，</a:t>
            </a:r>
            <a:r>
              <a:rPr lang="en-US" altLang="zh-CN" sz="2400">
                <a:solidFill>
                  <a:schemeClr val="bg1"/>
                </a:solidFill>
                <a:latin typeface="华文宋体" panose="02010600040101010101" charset="-122"/>
                <a:ea typeface="华文宋体" panose="02010600040101010101" charset="-122"/>
              </a:rPr>
              <a:t>30000</a:t>
            </a:r>
            <a:r>
              <a:rPr lang="zh-CN" altLang="en-US" sz="2400">
                <a:solidFill>
                  <a:schemeClr val="bg1"/>
                </a:solidFill>
                <a:latin typeface="华文宋体" panose="02010600040101010101" charset="-122"/>
                <a:ea typeface="华文宋体" panose="02010600040101010101" charset="-122"/>
              </a:rPr>
              <a:t>个</a:t>
            </a:r>
          </a:p>
          <a:p>
            <a:pPr marL="0" indent="0" algn="l">
              <a:buNone/>
            </a:pPr>
            <a:r>
              <a:rPr lang="zh-CN" altLang="en-US" sz="2400">
                <a:solidFill>
                  <a:schemeClr val="bg1"/>
                </a:solidFill>
                <a:latin typeface="华文宋体" panose="02010600040101010101" charset="-122"/>
                <a:ea typeface="华文宋体" panose="02010600040101010101" charset="-122"/>
              </a:rPr>
              <a:t>。。。</a:t>
            </a:r>
          </a:p>
          <a:p>
            <a:pPr marL="0" indent="0" algn="l">
              <a:buNone/>
            </a:pPr>
            <a:r>
              <a:rPr lang="en-US" altLang="zh-CN" sz="2400">
                <a:solidFill>
                  <a:schemeClr val="bg1"/>
                </a:solidFill>
                <a:latin typeface="华文宋体" panose="02010600040101010101" charset="-122"/>
                <a:ea typeface="华文宋体" panose="02010600040101010101" charset="-122"/>
              </a:rPr>
              <a:t>10-gram</a:t>
            </a:r>
            <a:r>
              <a:rPr lang="zh-CN" altLang="en-US" sz="2400">
                <a:solidFill>
                  <a:schemeClr val="bg1"/>
                </a:solidFill>
                <a:latin typeface="华文宋体" panose="02010600040101010101" charset="-122"/>
                <a:ea typeface="华文宋体" panose="02010600040101010101" charset="-122"/>
              </a:rPr>
              <a:t>，</a:t>
            </a:r>
            <a:r>
              <a:rPr lang="en-US" altLang="zh-CN" sz="2400">
                <a:solidFill>
                  <a:schemeClr val="bg1"/>
                </a:solidFill>
                <a:latin typeface="华文宋体" panose="02010600040101010101" charset="-122"/>
                <a:ea typeface="华文宋体" panose="02010600040101010101" charset="-122"/>
              </a:rPr>
              <a:t>90000</a:t>
            </a:r>
            <a:r>
              <a:rPr lang="zh-CN" altLang="en-US" sz="2400">
                <a:solidFill>
                  <a:schemeClr val="bg1"/>
                </a:solidFill>
                <a:latin typeface="华文宋体" panose="02010600040101010101" charset="-122"/>
                <a:ea typeface="华文宋体" panose="02010600040101010101" charset="-122"/>
              </a:rPr>
              <a:t>个</a:t>
            </a:r>
          </a:p>
          <a:p>
            <a:pPr marL="0" indent="0" algn="l">
              <a:buNone/>
            </a:pPr>
            <a:r>
              <a:rPr lang="en-US" altLang="zh-CN" sz="2400">
                <a:solidFill>
                  <a:schemeClr val="bg1"/>
                </a:solidFill>
                <a:latin typeface="华文宋体" panose="02010600040101010101" charset="-122"/>
                <a:ea typeface="华文宋体" panose="02010600040101010101" charset="-122"/>
              </a:rPr>
              <a:t>n-gram</a:t>
            </a:r>
            <a:r>
              <a:rPr lang="zh-CN" altLang="en-US" sz="2400">
                <a:solidFill>
                  <a:schemeClr val="bg1"/>
                </a:solidFill>
                <a:latin typeface="华文宋体" panose="02010600040101010101" charset="-122"/>
                <a:ea typeface="华文宋体" panose="02010600040101010101" charset="-122"/>
              </a:rPr>
              <a:t>，  </a:t>
            </a:r>
            <a:r>
              <a:rPr lang="en-US" altLang="zh-CN" sz="2400">
                <a:solidFill>
                  <a:schemeClr val="bg1"/>
                </a:solidFill>
                <a:latin typeface="华文宋体" panose="02010600040101010101" charset="-122"/>
                <a:ea typeface="华文宋体" panose="02010600040101010101" charset="-122"/>
              </a:rPr>
              <a:t>N_k</a:t>
            </a:r>
            <a:r>
              <a:rPr lang="zh-CN" altLang="en-US" sz="2400">
                <a:solidFill>
                  <a:schemeClr val="bg1"/>
                </a:solidFill>
                <a:latin typeface="华文宋体" panose="02010600040101010101" charset="-122"/>
                <a:ea typeface="华文宋体" panose="02010600040101010101" charset="-122"/>
              </a:rPr>
              <a:t>（最大等于样本数量）</a:t>
            </a:r>
          </a:p>
        </p:txBody>
      </p:sp>
      <p:sp>
        <p:nvSpPr>
          <p:cNvPr id="4" name="文本框 3"/>
          <p:cNvSpPr txBox="1"/>
          <p:nvPr/>
        </p:nvSpPr>
        <p:spPr>
          <a:xfrm>
            <a:off x="6625590" y="687705"/>
            <a:ext cx="5271135" cy="1938020"/>
          </a:xfrm>
          <a:prstGeom prst="rect">
            <a:avLst/>
          </a:prstGeom>
          <a:noFill/>
        </p:spPr>
        <p:txBody>
          <a:bodyPr wrap="square" rtlCol="0">
            <a:spAutoFit/>
          </a:bodyPr>
          <a:lstStyle/>
          <a:p>
            <a:r>
              <a:rPr lang="zh-CN" altLang="en-US" sz="2400">
                <a:solidFill>
                  <a:schemeClr val="bg1"/>
                </a:solidFill>
                <a:latin typeface="华文宋体" panose="02010600040101010101" charset="-122"/>
                <a:ea typeface="华文宋体" panose="02010600040101010101" charset="-122"/>
              </a:rPr>
              <a:t>我们通过限制</a:t>
            </a:r>
            <a:r>
              <a:rPr lang="en-US" altLang="zh-CN" sz="2400">
                <a:solidFill>
                  <a:schemeClr val="bg1"/>
                </a:solidFill>
                <a:latin typeface="华文宋体" panose="02010600040101010101" charset="-122"/>
                <a:ea typeface="华文宋体" panose="02010600040101010101" charset="-122"/>
              </a:rPr>
              <a:t>n-gram</a:t>
            </a:r>
            <a:r>
              <a:rPr lang="zh-CN" altLang="en-US" sz="2400">
                <a:solidFill>
                  <a:schemeClr val="bg1"/>
                </a:solidFill>
                <a:latin typeface="华文宋体" panose="02010600040101010101" charset="-122"/>
                <a:ea typeface="华文宋体" panose="02010600040101010101" charset="-122"/>
              </a:rPr>
              <a:t>的最大</a:t>
            </a:r>
            <a:r>
              <a:rPr lang="en-US" altLang="zh-CN" sz="2400">
                <a:solidFill>
                  <a:schemeClr val="bg1"/>
                </a:solidFill>
                <a:latin typeface="华文宋体" panose="02010600040101010101" charset="-122"/>
                <a:ea typeface="华文宋体" panose="02010600040101010101" charset="-122"/>
              </a:rPr>
              <a:t>feature</a:t>
            </a:r>
            <a:r>
              <a:rPr lang="zh-CN" altLang="en-US" sz="2400">
                <a:solidFill>
                  <a:schemeClr val="bg1"/>
                </a:solidFill>
                <a:latin typeface="华文宋体" panose="02010600040101010101" charset="-122"/>
                <a:ea typeface="华文宋体" panose="02010600040101010101" charset="-122"/>
              </a:rPr>
              <a:t>数目，防止特征维度过高，</a:t>
            </a:r>
          </a:p>
          <a:p>
            <a:r>
              <a:rPr lang="zh-CN" altLang="en-US" sz="2400">
                <a:solidFill>
                  <a:schemeClr val="bg1"/>
                </a:solidFill>
                <a:latin typeface="华文宋体" panose="02010600040101010101" charset="-122"/>
                <a:ea typeface="华文宋体" panose="02010600040101010101" charset="-122"/>
              </a:rPr>
              <a:t>同时过滤掉一些词频太低和太高的词，</a:t>
            </a:r>
          </a:p>
          <a:p>
            <a:r>
              <a:rPr lang="zh-CN" altLang="en-US" sz="2400">
                <a:solidFill>
                  <a:schemeClr val="bg1"/>
                </a:solidFill>
                <a:latin typeface="华文宋体" panose="02010600040101010101" charset="-122"/>
                <a:ea typeface="华文宋体" panose="02010600040101010101" charset="-122"/>
              </a:rPr>
              <a:t>同时可以将</a:t>
            </a:r>
            <a:r>
              <a:rPr lang="en-US" altLang="zh-CN" sz="2400">
                <a:solidFill>
                  <a:schemeClr val="bg1"/>
                </a:solidFill>
                <a:latin typeface="华文宋体" panose="02010600040101010101" charset="-122"/>
                <a:ea typeface="华文宋体" panose="02010600040101010101" charset="-122"/>
              </a:rPr>
              <a:t>n-gram</a:t>
            </a:r>
            <a:r>
              <a:rPr lang="zh-CN" altLang="en-US" sz="2400">
                <a:solidFill>
                  <a:schemeClr val="bg1"/>
                </a:solidFill>
                <a:latin typeface="华文宋体" panose="02010600040101010101" charset="-122"/>
                <a:ea typeface="华文宋体" panose="02010600040101010101" charset="-122"/>
              </a:rPr>
              <a:t>做到很高，</a:t>
            </a:r>
          </a:p>
          <a:p>
            <a:r>
              <a:rPr lang="zh-CN" altLang="en-US" sz="2400">
                <a:solidFill>
                  <a:schemeClr val="bg1"/>
                </a:solidFill>
                <a:latin typeface="华文宋体" panose="02010600040101010101" charset="-122"/>
                <a:ea typeface="华文宋体" panose="02010600040101010101" charset="-122"/>
              </a:rPr>
              <a:t>对效果也带来帮助</a:t>
            </a:r>
          </a:p>
        </p:txBody>
      </p:sp>
      <p:sp>
        <p:nvSpPr>
          <p:cNvPr id="5" name="文本框 4"/>
          <p:cNvSpPr txBox="1"/>
          <p:nvPr/>
        </p:nvSpPr>
        <p:spPr>
          <a:xfrm>
            <a:off x="6625590" y="3486785"/>
            <a:ext cx="4803140" cy="1198880"/>
          </a:xfrm>
          <a:prstGeom prst="rect">
            <a:avLst/>
          </a:prstGeom>
          <a:noFill/>
        </p:spPr>
        <p:txBody>
          <a:bodyPr wrap="square" rtlCol="0">
            <a:spAutoFit/>
          </a:bodyPr>
          <a:lstStyle/>
          <a:p>
            <a:r>
              <a:rPr lang="zh-CN" altLang="en-US" sz="2400">
                <a:solidFill>
                  <a:schemeClr val="bg1"/>
                </a:solidFill>
                <a:latin typeface="华文宋体" panose="02010600040101010101" charset="-122"/>
                <a:ea typeface="华文宋体" panose="02010600040101010101" charset="-122"/>
              </a:rPr>
              <a:t>将</a:t>
            </a:r>
            <a:r>
              <a:rPr lang="en-US" altLang="zh-CN" sz="2400">
                <a:solidFill>
                  <a:schemeClr val="bg1"/>
                </a:solidFill>
                <a:latin typeface="华文宋体" panose="02010600040101010101" charset="-122"/>
                <a:ea typeface="华文宋体" panose="02010600040101010101" charset="-122"/>
              </a:rPr>
              <a:t>tfidf</a:t>
            </a:r>
            <a:r>
              <a:rPr lang="zh-CN" altLang="en-US" sz="2400">
                <a:solidFill>
                  <a:schemeClr val="bg1"/>
                </a:solidFill>
                <a:latin typeface="华文宋体" panose="02010600040101010101" charset="-122"/>
                <a:ea typeface="华文宋体" panose="02010600040101010101" charset="-122"/>
              </a:rPr>
              <a:t>的特征用稀疏矩阵形式存储，对存储空间利用和计算性能都带来很大提升</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9980" y="-377825"/>
            <a:ext cx="9971405" cy="930275"/>
          </a:xfrm>
        </p:spPr>
        <p:txBody>
          <a:bodyPr/>
          <a:lstStyle/>
          <a:p>
            <a:pPr algn="ctr"/>
            <a:r>
              <a:rPr lang="en-US" altLang="zh-CN" sz="3600" dirty="0">
                <a:solidFill>
                  <a:schemeClr val="bg1"/>
                </a:solidFill>
                <a:latin typeface="华文宋体" panose="02010600040101010101" charset="-122"/>
                <a:ea typeface="华文宋体" panose="02010600040101010101" charset="-122"/>
              </a:rPr>
              <a:t>Hierarchical And Dilated Convolution</a:t>
            </a:r>
          </a:p>
        </p:txBody>
      </p:sp>
      <p:sp>
        <p:nvSpPr>
          <p:cNvPr id="6" name="Content Placeholder 5"/>
          <p:cNvSpPr>
            <a:spLocks noGrp="1"/>
          </p:cNvSpPr>
          <p:nvPr>
            <p:ph idx="1"/>
          </p:nvPr>
        </p:nvSpPr>
        <p:spPr>
          <a:xfrm>
            <a:off x="459105" y="912495"/>
            <a:ext cx="7686040" cy="4419600"/>
          </a:xfrm>
        </p:spPr>
        <p:txBody>
          <a:bodyPr/>
          <a:lstStyle/>
          <a:p>
            <a:pPr algn="l"/>
            <a:r>
              <a:rPr lang="en-US" sz="2400" dirty="0" err="1">
                <a:solidFill>
                  <a:schemeClr val="bg1"/>
                </a:solidFill>
                <a:latin typeface="华文宋体" panose="02010600040101010101" charset="-122"/>
                <a:ea typeface="华文宋体" panose="02010600040101010101" charset="-122"/>
              </a:rPr>
              <a:t>Api</a:t>
            </a:r>
            <a:r>
              <a:rPr lang="zh-CN" altLang="en-US" sz="2400" dirty="0">
                <a:solidFill>
                  <a:schemeClr val="bg1"/>
                </a:solidFill>
                <a:latin typeface="华文宋体" panose="02010600040101010101" charset="-122"/>
                <a:ea typeface="华文宋体" panose="02010600040101010101" charset="-122"/>
              </a:rPr>
              <a:t>序列长度分布几百到几十万不等，而且该任务存在明显的时序性，传统</a:t>
            </a:r>
            <a:r>
              <a:rPr lang="en-US" altLang="zh-CN" sz="2400" dirty="0">
                <a:solidFill>
                  <a:schemeClr val="bg1"/>
                </a:solidFill>
                <a:latin typeface="华文宋体" panose="02010600040101010101" charset="-122"/>
                <a:ea typeface="华文宋体" panose="02010600040101010101" charset="-122"/>
              </a:rPr>
              <a:t>RNN</a:t>
            </a:r>
            <a:r>
              <a:rPr lang="zh-CN" altLang="en-US" sz="2400" dirty="0">
                <a:solidFill>
                  <a:schemeClr val="bg1"/>
                </a:solidFill>
                <a:latin typeface="华文宋体" panose="02010600040101010101" charset="-122"/>
                <a:ea typeface="华文宋体" panose="02010600040101010101" charset="-122"/>
              </a:rPr>
              <a:t>网络很难对于长序列建模；</a:t>
            </a:r>
            <a:r>
              <a:rPr lang="en-US" altLang="zh-CN" sz="2400" dirty="0" err="1">
                <a:solidFill>
                  <a:schemeClr val="bg1"/>
                </a:solidFill>
                <a:latin typeface="华文宋体" panose="02010600040101010101" charset="-122"/>
                <a:ea typeface="华文宋体" panose="02010600040101010101" charset="-122"/>
              </a:rPr>
              <a:t>textcnn</a:t>
            </a:r>
            <a:r>
              <a:rPr lang="zh-CN" altLang="en-US" sz="2400" dirty="0">
                <a:solidFill>
                  <a:schemeClr val="bg1"/>
                </a:solidFill>
                <a:latin typeface="华文宋体" panose="02010600040101010101" charset="-122"/>
                <a:ea typeface="华文宋体" panose="02010600040101010101" charset="-122"/>
              </a:rPr>
              <a:t>通过扩大</a:t>
            </a:r>
            <a:r>
              <a:rPr lang="en-US" altLang="zh-CN" sz="2400" dirty="0" err="1">
                <a:solidFill>
                  <a:schemeClr val="bg1"/>
                </a:solidFill>
                <a:latin typeface="华文宋体" panose="02010600040101010101" charset="-122"/>
                <a:ea typeface="华文宋体" panose="02010600040101010101" charset="-122"/>
              </a:rPr>
              <a:t>kernel_size</a:t>
            </a:r>
            <a:r>
              <a:rPr lang="zh-CN" altLang="en-US" sz="2400" dirty="0">
                <a:solidFill>
                  <a:schemeClr val="bg1"/>
                </a:solidFill>
                <a:latin typeface="华文宋体" panose="02010600040101010101" charset="-122"/>
                <a:ea typeface="华文宋体" panose="02010600040101010101" charset="-122"/>
              </a:rPr>
              <a:t>可以一定上弥补该问题，但是依旧很难进行较长的序列建模。</a:t>
            </a:r>
            <a:endParaRPr lang="en-US" altLang="zh-CN" sz="2400" dirty="0">
              <a:solidFill>
                <a:schemeClr val="bg1"/>
              </a:solidFill>
              <a:latin typeface="华文宋体" panose="02010600040101010101" charset="-122"/>
              <a:ea typeface="华文宋体" panose="02010600040101010101" charset="-122"/>
            </a:endParaRPr>
          </a:p>
          <a:p>
            <a:pPr algn="l"/>
            <a:r>
              <a:rPr lang="zh-CN" altLang="en-US" sz="2400" dirty="0">
                <a:solidFill>
                  <a:schemeClr val="bg1"/>
                </a:solidFill>
                <a:latin typeface="华文宋体" panose="02010600040101010101" charset="-122"/>
                <a:ea typeface="华文宋体" panose="02010600040101010101" charset="-122"/>
              </a:rPr>
              <a:t>使用了层次化</a:t>
            </a:r>
            <a:r>
              <a:rPr lang="en-US" altLang="zh-CN" sz="2400" dirty="0">
                <a:solidFill>
                  <a:schemeClr val="bg1"/>
                </a:solidFill>
                <a:latin typeface="华文宋体" panose="02010600040101010101" charset="-122"/>
                <a:ea typeface="华文宋体" panose="02010600040101010101" charset="-122"/>
              </a:rPr>
              <a:t>CNN +Dilated Convolution</a:t>
            </a:r>
          </a:p>
          <a:p>
            <a:pPr marL="0" indent="0" algn="l">
              <a:buNone/>
            </a:pPr>
            <a:r>
              <a:rPr lang="en-US" altLang="zh-CN" sz="2400" dirty="0">
                <a:solidFill>
                  <a:schemeClr val="bg1"/>
                </a:solidFill>
                <a:latin typeface="华文宋体" panose="02010600040101010101" charset="-122"/>
                <a:ea typeface="华文宋体" panose="02010600040101010101" charset="-122"/>
              </a:rPr>
              <a:t>    </a:t>
            </a:r>
            <a:r>
              <a:rPr lang="en-US" altLang="zh-CN" sz="2400" dirty="0" err="1">
                <a:solidFill>
                  <a:schemeClr val="bg1"/>
                </a:solidFill>
                <a:latin typeface="华文宋体" panose="02010600040101010101" charset="-122"/>
                <a:ea typeface="华文宋体" panose="02010600040101010101" charset="-122"/>
              </a:rPr>
              <a:t>Dilated_size</a:t>
            </a:r>
            <a:r>
              <a:rPr lang="en-US" altLang="zh-CN" sz="2400" dirty="0">
                <a:solidFill>
                  <a:schemeClr val="bg1"/>
                </a:solidFill>
                <a:latin typeface="华文宋体" panose="02010600040101010101" charset="-122"/>
                <a:ea typeface="华文宋体" panose="02010600040101010101" charset="-122"/>
              </a:rPr>
              <a:t> =[1,2,3,4]</a:t>
            </a:r>
          </a:p>
          <a:p>
            <a:pPr marL="0" indent="0" algn="l">
              <a:buNone/>
            </a:pPr>
            <a:r>
              <a:rPr lang="en-US" altLang="zh-CN" sz="2400" dirty="0">
                <a:solidFill>
                  <a:schemeClr val="bg1"/>
                </a:solidFill>
                <a:latin typeface="华文宋体" panose="02010600040101010101" charset="-122"/>
                <a:ea typeface="华文宋体" panose="02010600040101010101" charset="-122"/>
              </a:rPr>
              <a:t>    </a:t>
            </a:r>
            <a:r>
              <a:rPr lang="en-US" altLang="zh-CN" sz="2400" dirty="0" err="1">
                <a:solidFill>
                  <a:schemeClr val="bg1"/>
                </a:solidFill>
                <a:latin typeface="华文宋体" panose="02010600040101010101" charset="-122"/>
                <a:ea typeface="华文宋体" panose="02010600040101010101" charset="-122"/>
              </a:rPr>
              <a:t>Kerne_size</a:t>
            </a:r>
            <a:r>
              <a:rPr lang="en-US" altLang="zh-CN" sz="2400" dirty="0">
                <a:solidFill>
                  <a:schemeClr val="bg1"/>
                </a:solidFill>
                <a:latin typeface="华文宋体" panose="02010600040101010101" charset="-122"/>
                <a:ea typeface="华文宋体" panose="02010600040101010101" charset="-122"/>
              </a:rPr>
              <a:t> = [2,3,4,5]</a:t>
            </a:r>
          </a:p>
          <a:p>
            <a:pPr marL="0" indent="0" algn="l">
              <a:buNone/>
            </a:pPr>
            <a:r>
              <a:rPr lang="en-US" altLang="zh-CN" sz="2400" dirty="0">
                <a:solidFill>
                  <a:schemeClr val="bg1"/>
                </a:solidFill>
                <a:latin typeface="华文宋体" panose="02010600040101010101" charset="-122"/>
                <a:ea typeface="华文宋体" panose="02010600040101010101" charset="-122"/>
              </a:rPr>
              <a:t>    </a:t>
            </a:r>
            <a:r>
              <a:rPr lang="en-US" altLang="zh-CN" sz="2400" dirty="0" err="1">
                <a:solidFill>
                  <a:schemeClr val="bg1"/>
                </a:solidFill>
                <a:latin typeface="华文宋体" panose="02010600040101010101" charset="-122"/>
                <a:ea typeface="华文宋体" panose="02010600040101010101" charset="-122"/>
              </a:rPr>
              <a:t>TextCNN</a:t>
            </a:r>
            <a:r>
              <a:rPr lang="zh-CN" altLang="en-US" sz="2400" dirty="0">
                <a:solidFill>
                  <a:schemeClr val="bg1"/>
                </a:solidFill>
                <a:latin typeface="华文宋体" panose="02010600040101010101" charset="-122"/>
                <a:ea typeface="华文宋体" panose="02010600040101010101" charset="-122"/>
              </a:rPr>
              <a:t>网络因此可以对最大</a:t>
            </a:r>
            <a:r>
              <a:rPr lang="en-US" altLang="zh-CN" sz="2400" dirty="0">
                <a:solidFill>
                  <a:schemeClr val="bg1"/>
                </a:solidFill>
                <a:latin typeface="华文宋体" panose="02010600040101010101" charset="-122"/>
                <a:ea typeface="华文宋体" panose="02010600040101010101" charset="-122"/>
              </a:rPr>
              <a:t>20</a:t>
            </a:r>
            <a:r>
              <a:rPr lang="zh-CN" altLang="en-US" sz="2400" dirty="0">
                <a:solidFill>
                  <a:schemeClr val="bg1"/>
                </a:solidFill>
                <a:latin typeface="华文宋体" panose="02010600040101010101" charset="-122"/>
                <a:ea typeface="华文宋体" panose="02010600040101010101" charset="-122"/>
              </a:rPr>
              <a:t>长度</a:t>
            </a:r>
            <a:endParaRPr lang="en-US" altLang="zh-CN" sz="2400" dirty="0">
              <a:solidFill>
                <a:schemeClr val="bg1"/>
              </a:solidFill>
              <a:latin typeface="华文宋体" panose="02010600040101010101" charset="-122"/>
              <a:ea typeface="华文宋体" panose="02010600040101010101" charset="-122"/>
            </a:endParaRPr>
          </a:p>
          <a:p>
            <a:pPr marL="0" indent="0" algn="l">
              <a:buNone/>
            </a:pPr>
            <a:r>
              <a:rPr lang="en-US" altLang="zh-CN" sz="2400" dirty="0">
                <a:solidFill>
                  <a:schemeClr val="bg1"/>
                </a:solidFill>
                <a:latin typeface="华文宋体" panose="02010600040101010101" charset="-122"/>
                <a:ea typeface="华文宋体" panose="02010600040101010101" charset="-122"/>
              </a:rPr>
              <a:t>    </a:t>
            </a:r>
            <a:r>
              <a:rPr lang="zh-CN" altLang="en-US" sz="2400" dirty="0">
                <a:solidFill>
                  <a:schemeClr val="bg1"/>
                </a:solidFill>
                <a:latin typeface="华文宋体" panose="02010600040101010101" charset="-122"/>
                <a:ea typeface="华文宋体" panose="02010600040101010101" charset="-122"/>
              </a:rPr>
              <a:t>的卷积窗口建模</a:t>
            </a:r>
            <a:endParaRPr lang="en-US" altLang="zh-CN" sz="2400" dirty="0">
              <a:solidFill>
                <a:schemeClr val="bg1"/>
              </a:solidFill>
              <a:latin typeface="华文宋体" panose="02010600040101010101" charset="-122"/>
              <a:ea typeface="华文宋体" panose="02010600040101010101" charset="-122"/>
            </a:endParaRPr>
          </a:p>
          <a:p>
            <a:pPr algn="l"/>
            <a:endParaRPr lang="en-US" altLang="zh-CN" sz="2400" dirty="0">
              <a:solidFill>
                <a:schemeClr val="bg1"/>
              </a:solidFill>
              <a:latin typeface="华文宋体" panose="02010600040101010101" charset="-122"/>
              <a:ea typeface="华文宋体" panose="02010600040101010101" charset="-122"/>
            </a:endParaRPr>
          </a:p>
        </p:txBody>
      </p:sp>
      <p:pic>
        <p:nvPicPr>
          <p:cNvPr id="7" name="Picture 6"/>
          <p:cNvPicPr>
            <a:picLocks noChangeAspect="1"/>
          </p:cNvPicPr>
          <p:nvPr/>
        </p:nvPicPr>
        <p:blipFill>
          <a:blip r:embed="rId2"/>
          <a:stretch>
            <a:fillRect/>
          </a:stretch>
        </p:blipFill>
        <p:spPr>
          <a:xfrm>
            <a:off x="7357069" y="2191440"/>
            <a:ext cx="4748168" cy="2951833"/>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61490" y="-291465"/>
            <a:ext cx="8669655" cy="844550"/>
          </a:xfrm>
        </p:spPr>
        <p:txBody>
          <a:bodyPr/>
          <a:lstStyle/>
          <a:p>
            <a:pPr algn="ctr"/>
            <a:r>
              <a:rPr lang="en-US" altLang="zh-CN" sz="3600" dirty="0">
                <a:solidFill>
                  <a:schemeClr val="bg1"/>
                </a:solidFill>
                <a:latin typeface="华文宋体" panose="02010600040101010101" charset="-122"/>
                <a:ea typeface="华文宋体" panose="02010600040101010101" charset="-122"/>
              </a:rPr>
              <a:t>Hierarchical CNN with self-Attention</a:t>
            </a:r>
          </a:p>
        </p:txBody>
      </p:sp>
      <p:sp>
        <p:nvSpPr>
          <p:cNvPr id="6" name="Content Placeholder 5"/>
          <p:cNvSpPr>
            <a:spLocks noGrp="1"/>
          </p:cNvSpPr>
          <p:nvPr>
            <p:ph idx="1"/>
          </p:nvPr>
        </p:nvSpPr>
        <p:spPr>
          <a:xfrm>
            <a:off x="710306" y="1340485"/>
            <a:ext cx="4244623" cy="4419601"/>
          </a:xfrm>
        </p:spPr>
        <p:txBody>
          <a:bodyPr/>
          <a:lstStyle/>
          <a:p>
            <a:pPr algn="l"/>
            <a:r>
              <a:rPr lang="zh-CN" altLang="en-US" sz="2400" dirty="0">
                <a:solidFill>
                  <a:schemeClr val="bg1"/>
                </a:solidFill>
                <a:latin typeface="华文宋体" panose="02010600040101010101" charset="-122"/>
                <a:ea typeface="华文宋体" panose="02010600040101010101" charset="-122"/>
              </a:rPr>
              <a:t>通过层次化</a:t>
            </a:r>
            <a:r>
              <a:rPr lang="en-US" altLang="zh-CN" sz="2400" dirty="0">
                <a:solidFill>
                  <a:schemeClr val="bg1"/>
                </a:solidFill>
                <a:latin typeface="华文宋体" panose="02010600040101010101" charset="-122"/>
                <a:ea typeface="华文宋体" panose="02010600040101010101" charset="-122"/>
              </a:rPr>
              <a:t>CNN</a:t>
            </a:r>
            <a:r>
              <a:rPr lang="zh-CN" altLang="en-US" sz="2400" dirty="0">
                <a:solidFill>
                  <a:schemeClr val="bg1"/>
                </a:solidFill>
                <a:latin typeface="华文宋体" panose="02010600040101010101" charset="-122"/>
                <a:ea typeface="华文宋体" panose="02010600040101010101" charset="-122"/>
              </a:rPr>
              <a:t>来去除冗余信息，之后加入</a:t>
            </a:r>
            <a:r>
              <a:rPr lang="en-US" altLang="zh-CN" sz="2400" dirty="0">
                <a:solidFill>
                  <a:schemeClr val="bg1"/>
                </a:solidFill>
                <a:latin typeface="华文宋体" panose="02010600040101010101" charset="-122"/>
                <a:ea typeface="华文宋体" panose="02010600040101010101" charset="-122"/>
              </a:rPr>
              <a:t>Attention</a:t>
            </a:r>
            <a:r>
              <a:rPr lang="zh-CN" altLang="en-US" sz="2400" dirty="0">
                <a:solidFill>
                  <a:schemeClr val="bg1"/>
                </a:solidFill>
                <a:latin typeface="华文宋体" panose="02010600040101010101" charset="-122"/>
                <a:ea typeface="华文宋体" panose="02010600040101010101" charset="-122"/>
              </a:rPr>
              <a:t>机制进行长距离语义建模，这样对于</a:t>
            </a:r>
            <a:r>
              <a:rPr lang="en-US" altLang="zh-CN" sz="2400" dirty="0" err="1">
                <a:solidFill>
                  <a:schemeClr val="bg1"/>
                </a:solidFill>
                <a:latin typeface="华文宋体" panose="02010600040101010101" charset="-122"/>
                <a:ea typeface="华文宋体" panose="02010600040101010101" charset="-122"/>
              </a:rPr>
              <a:t>api</a:t>
            </a:r>
            <a:r>
              <a:rPr lang="zh-CN" altLang="en-US" sz="2400" dirty="0">
                <a:solidFill>
                  <a:schemeClr val="bg1"/>
                </a:solidFill>
                <a:latin typeface="华文宋体" panose="02010600040101010101" charset="-122"/>
                <a:ea typeface="华文宋体" panose="02010600040101010101" charset="-122"/>
              </a:rPr>
              <a:t>序列能够较好的进行特征的提取。</a:t>
            </a:r>
          </a:p>
          <a:p>
            <a:pPr algn="l"/>
            <a:endParaRPr lang="en-US" altLang="zh-CN" sz="2400" dirty="0">
              <a:solidFill>
                <a:schemeClr val="bg1"/>
              </a:solidFill>
              <a:latin typeface="华文宋体" panose="02010600040101010101" charset="-122"/>
              <a:ea typeface="华文宋体" panose="02010600040101010101" charset="-122"/>
            </a:endParaRPr>
          </a:p>
          <a:p>
            <a:pPr lvl="0" algn="l"/>
            <a:r>
              <a:rPr lang="zh-CN" altLang="en-US" sz="2400" dirty="0">
                <a:solidFill>
                  <a:schemeClr val="bg1"/>
                </a:solidFill>
                <a:latin typeface="华文宋体" panose="02010600040101010101" charset="-122"/>
                <a:ea typeface="华文宋体" panose="02010600040101010101" charset="-122"/>
              </a:rPr>
              <a:t>考虑到</a:t>
            </a:r>
            <a:r>
              <a:rPr lang="en-US" altLang="zh-CN" sz="2400" dirty="0" err="1">
                <a:solidFill>
                  <a:schemeClr val="bg1"/>
                </a:solidFill>
                <a:latin typeface="华文宋体" panose="02010600040101010101" charset="-122"/>
                <a:ea typeface="华文宋体" panose="02010600040101010101" charset="-122"/>
              </a:rPr>
              <a:t>api</a:t>
            </a:r>
            <a:r>
              <a:rPr lang="zh-CN" altLang="en-US" sz="2400" dirty="0">
                <a:solidFill>
                  <a:schemeClr val="bg1"/>
                </a:solidFill>
                <a:latin typeface="华文宋体" panose="02010600040101010101" charset="-122"/>
                <a:ea typeface="华文宋体" panose="02010600040101010101" charset="-122"/>
              </a:rPr>
              <a:t>序列非常长，收敛较慢，计算复杂度也很高，因此这里没有进行</a:t>
            </a:r>
            <a:r>
              <a:rPr lang="en-US" altLang="zh-CN" sz="2400" dirty="0">
                <a:solidFill>
                  <a:schemeClr val="bg1"/>
                </a:solidFill>
                <a:latin typeface="华文宋体" panose="02010600040101010101" charset="-122"/>
                <a:ea typeface="华文宋体" panose="02010600040101010101" charset="-122"/>
              </a:rPr>
              <a:t>RNN</a:t>
            </a:r>
            <a:r>
              <a:rPr lang="zh-CN" altLang="en-US" sz="2400" dirty="0">
                <a:solidFill>
                  <a:schemeClr val="bg1"/>
                </a:solidFill>
                <a:latin typeface="华文宋体" panose="02010600040101010101" charset="-122"/>
                <a:ea typeface="华文宋体" panose="02010600040101010101" charset="-122"/>
              </a:rPr>
              <a:t>相关网络的建模尝试。</a:t>
            </a:r>
            <a:endParaRPr lang="en-US" altLang="zh-CN" sz="2400" dirty="0">
              <a:solidFill>
                <a:schemeClr val="bg1"/>
              </a:solidFill>
              <a:latin typeface="华文宋体" panose="02010600040101010101" charset="-122"/>
              <a:ea typeface="华文宋体" panose="02010600040101010101" charset="-122"/>
            </a:endParaRPr>
          </a:p>
          <a:p>
            <a:pPr marL="0" indent="0" algn="l">
              <a:buNone/>
            </a:pPr>
            <a:endParaRPr lang="en-US" altLang="zh-CN" sz="2400" dirty="0">
              <a:solidFill>
                <a:schemeClr val="bg1"/>
              </a:solidFill>
              <a:latin typeface="华文宋体" panose="02010600040101010101" charset="-122"/>
              <a:ea typeface="华文宋体" panose="02010600040101010101" charset="-122"/>
            </a:endParaRPr>
          </a:p>
        </p:txBody>
      </p:sp>
      <p:pic>
        <p:nvPicPr>
          <p:cNvPr id="3" name="Picture 2"/>
          <p:cNvPicPr>
            <a:picLocks noChangeAspect="1"/>
          </p:cNvPicPr>
          <p:nvPr/>
        </p:nvPicPr>
        <p:blipFill>
          <a:blip r:embed="rId2"/>
          <a:stretch>
            <a:fillRect/>
          </a:stretch>
        </p:blipFill>
        <p:spPr>
          <a:xfrm>
            <a:off x="7330011" y="837824"/>
            <a:ext cx="3905279" cy="2995634"/>
          </a:xfrm>
          <a:prstGeom prst="rect">
            <a:avLst/>
          </a:prstGeom>
        </p:spPr>
      </p:pic>
      <p:pic>
        <p:nvPicPr>
          <p:cNvPr id="4" name="Picture 3"/>
          <p:cNvPicPr>
            <a:picLocks noChangeAspect="1"/>
          </p:cNvPicPr>
          <p:nvPr/>
        </p:nvPicPr>
        <p:blipFill>
          <a:blip r:embed="rId3"/>
          <a:stretch>
            <a:fillRect/>
          </a:stretch>
        </p:blipFill>
        <p:spPr>
          <a:xfrm>
            <a:off x="7329805" y="3833495"/>
            <a:ext cx="3905250" cy="702945"/>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endParaRPr lang="zh-CN" altLang="en-US"/>
          </a:p>
        </p:txBody>
      </p:sp>
      <p:sp>
        <p:nvSpPr>
          <p:cNvPr id="131" name="Shape 131"/>
          <p:cNvSpPr/>
          <p:nvPr/>
        </p:nvSpPr>
        <p:spPr>
          <a:xfrm>
            <a:off x="427685" y="972197"/>
            <a:ext cx="1096010" cy="789305"/>
          </a:xfrm>
          <a:prstGeom prst="rect">
            <a:avLst/>
          </a:prstGeom>
          <a:ln w="12700">
            <a:miter lim="400000"/>
          </a:ln>
        </p:spPr>
        <p:txBody>
          <a:bodyPr wrap="non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sz="4000">
                <a:solidFill>
                  <a:schemeClr val="bg1"/>
                </a:solidFill>
              </a:rPr>
              <a:t>目录</a:t>
            </a:r>
          </a:p>
        </p:txBody>
      </p:sp>
      <p:sp>
        <p:nvSpPr>
          <p:cNvPr id="133" name="Shape 133"/>
          <p:cNvSpPr/>
          <p:nvPr/>
        </p:nvSpPr>
        <p:spPr>
          <a:xfrm>
            <a:off x="1673481" y="2751639"/>
            <a:ext cx="1224155" cy="1224155"/>
          </a:xfrm>
          <a:prstGeom prst="ellipse">
            <a:avLst/>
          </a:prstGeom>
          <a:solidFill>
            <a:srgbClr val="373D41">
              <a:alpha val="5000"/>
            </a:srgbClr>
          </a:solidFill>
          <a:ln w="12700">
            <a:miter lim="400000"/>
          </a:ln>
        </p:spPr>
        <p:txBody>
          <a:bodyPr lIns="25400" tIns="25400" rIns="25400" bIns="25400" anchor="ctr"/>
          <a:lstStyle/>
          <a:p>
            <a:pPr>
              <a:defRPr sz="3200"/>
            </a:pPr>
            <a:endParaRPr sz="1600"/>
          </a:p>
        </p:txBody>
      </p:sp>
      <p:sp>
        <p:nvSpPr>
          <p:cNvPr id="134" name="Shape 134"/>
          <p:cNvSpPr/>
          <p:nvPr/>
        </p:nvSpPr>
        <p:spPr>
          <a:xfrm>
            <a:off x="6021271"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135" name="Shape 135"/>
          <p:cNvSpPr/>
          <p:nvPr/>
        </p:nvSpPr>
        <p:spPr>
          <a:xfrm>
            <a:off x="7950943"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136" name="Shape 136"/>
          <p:cNvSpPr/>
          <p:nvPr/>
        </p:nvSpPr>
        <p:spPr>
          <a:xfrm>
            <a:off x="9881343"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137" name="Shape 137"/>
          <p:cNvSpPr/>
          <p:nvPr/>
        </p:nvSpPr>
        <p:spPr>
          <a:xfrm>
            <a:off x="1778046" y="2852712"/>
            <a:ext cx="1015660" cy="1015660"/>
          </a:xfrm>
          <a:prstGeom prst="ellipse">
            <a:avLst/>
          </a:prstGeom>
          <a:solidFill>
            <a:srgbClr val="373D41"/>
          </a:solidFill>
          <a:ln w="12700">
            <a:miter lim="400000"/>
          </a:ln>
          <a:effectLst>
            <a:outerShdw blurRad="584200" dist="29019" dir="5640464" rotWithShape="0">
              <a:srgbClr val="373D41">
                <a:alpha val="31356"/>
              </a:srgbClr>
            </a:outerShdw>
          </a:effectLst>
        </p:spPr>
        <p:txBody>
          <a:bodyPr lIns="25400" tIns="25400" rIns="25400" bIns="25400" anchor="ctr"/>
          <a:lstStyle/>
          <a:p>
            <a:pPr>
              <a:defRPr sz="3200"/>
            </a:pPr>
            <a:endParaRPr sz="1600"/>
          </a:p>
        </p:txBody>
      </p:sp>
      <p:sp>
        <p:nvSpPr>
          <p:cNvPr id="138" name="Shape 138"/>
          <p:cNvSpPr/>
          <p:nvPr/>
        </p:nvSpPr>
        <p:spPr>
          <a:xfrm>
            <a:off x="1802959" y="4287546"/>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M-GBK"/>
                <a:ea typeface="FZLanTingHei-M-GBK"/>
                <a:cs typeface="FZLanTingHei-M-GBK"/>
                <a:sym typeface="FZLanTingHei-M-GBK"/>
              </a:defRPr>
            </a:lvl1pPr>
          </a:lstStyle>
          <a:p>
            <a:r>
              <a:rPr lang="zh-CN" sz="2000">
                <a:solidFill>
                  <a:schemeClr val="bg1"/>
                </a:solidFill>
              </a:rPr>
              <a:t>团队成员</a:t>
            </a:r>
          </a:p>
        </p:txBody>
      </p:sp>
      <p:sp>
        <p:nvSpPr>
          <p:cNvPr id="139" name="Shape 139"/>
          <p:cNvSpPr/>
          <p:nvPr/>
        </p:nvSpPr>
        <p:spPr>
          <a:xfrm>
            <a:off x="2135191" y="3137974"/>
            <a:ext cx="304800" cy="512445"/>
          </a:xfrm>
          <a:prstGeom prst="rect">
            <a:avLst/>
          </a:prstGeom>
          <a:ln w="12700">
            <a:miter lim="400000"/>
          </a:ln>
        </p:spPr>
        <p:txBody>
          <a:bodyPr wrap="none" lIns="25400" tIns="25400" rIns="25400" bIns="25400" anchor="ctr">
            <a:spAutoFit/>
          </a:bodyPr>
          <a:lstStyle>
            <a:lvl1pPr algn="l">
              <a:defRPr sz="6000">
                <a:solidFill>
                  <a:srgbClr val="FFFFFF"/>
                </a:solidFill>
                <a:latin typeface="Univers LT Std 55 Roman"/>
                <a:ea typeface="Univers LT Std 55 Roman"/>
                <a:cs typeface="Univers LT Std 55 Roman"/>
                <a:sym typeface="Univers LT Std 55 Roman"/>
              </a:defRPr>
            </a:lvl1pPr>
          </a:lstStyle>
          <a:p>
            <a:r>
              <a:rPr sz="3000"/>
              <a:t>1</a:t>
            </a:r>
          </a:p>
        </p:txBody>
      </p:sp>
      <p:sp>
        <p:nvSpPr>
          <p:cNvPr id="140" name="Shape 140"/>
          <p:cNvSpPr/>
          <p:nvPr/>
        </p:nvSpPr>
        <p:spPr>
          <a:xfrm>
            <a:off x="3104398" y="3363717"/>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141" name="Shape 141"/>
          <p:cNvSpPr/>
          <p:nvPr/>
        </p:nvSpPr>
        <p:spPr>
          <a:xfrm>
            <a:off x="4090871"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142" name="Shape 142"/>
          <p:cNvSpPr/>
          <p:nvPr/>
        </p:nvSpPr>
        <p:spPr>
          <a:xfrm>
            <a:off x="3782578" y="4291037"/>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赛题分析</a:t>
            </a:r>
          </a:p>
        </p:txBody>
      </p:sp>
      <p:sp>
        <p:nvSpPr>
          <p:cNvPr id="143" name="Shape 143"/>
          <p:cNvSpPr/>
          <p:nvPr/>
        </p:nvSpPr>
        <p:spPr>
          <a:xfrm>
            <a:off x="4295061" y="3172899"/>
            <a:ext cx="268987" cy="419735"/>
          </a:xfrm>
          <a:prstGeom prst="rect">
            <a:avLst/>
          </a:prstGeom>
          <a:ln w="12700">
            <a:miter lim="400000"/>
          </a:ln>
        </p:spPr>
        <p:txBody>
          <a:bodyPr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2</a:t>
            </a:r>
          </a:p>
        </p:txBody>
      </p:sp>
      <p:sp>
        <p:nvSpPr>
          <p:cNvPr id="144" name="Shape 144"/>
          <p:cNvSpPr/>
          <p:nvPr/>
        </p:nvSpPr>
        <p:spPr>
          <a:xfrm>
            <a:off x="5034434" y="3363717"/>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145" name="Shape 145"/>
          <p:cNvSpPr/>
          <p:nvPr/>
        </p:nvSpPr>
        <p:spPr>
          <a:xfrm>
            <a:off x="5791355" y="4287227"/>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整体方案</a:t>
            </a:r>
          </a:p>
        </p:txBody>
      </p:sp>
      <p:sp>
        <p:nvSpPr>
          <p:cNvPr id="146" name="Shape 146"/>
          <p:cNvSpPr/>
          <p:nvPr/>
        </p:nvSpPr>
        <p:spPr>
          <a:xfrm>
            <a:off x="6225098" y="3172899"/>
            <a:ext cx="254000" cy="419735"/>
          </a:xfrm>
          <a:prstGeom prst="rect">
            <a:avLst/>
          </a:prstGeom>
          <a:ln w="12700">
            <a:miter lim="400000"/>
          </a:ln>
        </p:spPr>
        <p:txBody>
          <a:bodyPr wrap="none"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3</a:t>
            </a:r>
          </a:p>
        </p:txBody>
      </p:sp>
      <p:sp>
        <p:nvSpPr>
          <p:cNvPr id="147" name="Shape 147"/>
          <p:cNvSpPr/>
          <p:nvPr/>
        </p:nvSpPr>
        <p:spPr>
          <a:xfrm>
            <a:off x="6964470" y="3363717"/>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148" name="Shape 148"/>
          <p:cNvSpPr/>
          <p:nvPr/>
        </p:nvSpPr>
        <p:spPr>
          <a:xfrm>
            <a:off x="7642968" y="4291037"/>
            <a:ext cx="1355725"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结果和展望</a:t>
            </a:r>
          </a:p>
        </p:txBody>
      </p:sp>
      <p:sp>
        <p:nvSpPr>
          <p:cNvPr id="149" name="Shape 149"/>
          <p:cNvSpPr/>
          <p:nvPr/>
        </p:nvSpPr>
        <p:spPr>
          <a:xfrm>
            <a:off x="8155133" y="3172899"/>
            <a:ext cx="254000" cy="419735"/>
          </a:xfrm>
          <a:prstGeom prst="rect">
            <a:avLst/>
          </a:prstGeom>
          <a:ln w="12700">
            <a:miter lim="400000"/>
          </a:ln>
        </p:spPr>
        <p:txBody>
          <a:bodyPr wrap="none"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4</a:t>
            </a:r>
          </a:p>
        </p:txBody>
      </p:sp>
      <p:sp>
        <p:nvSpPr>
          <p:cNvPr id="150" name="Shape 150"/>
          <p:cNvSpPr/>
          <p:nvPr/>
        </p:nvSpPr>
        <p:spPr>
          <a:xfrm>
            <a:off x="8894506" y="3363717"/>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151" name="Shape 151"/>
          <p:cNvSpPr/>
          <p:nvPr/>
        </p:nvSpPr>
        <p:spPr>
          <a:xfrm>
            <a:off x="9785094" y="4291037"/>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其他分析</a:t>
            </a:r>
          </a:p>
        </p:txBody>
      </p:sp>
      <p:sp>
        <p:nvSpPr>
          <p:cNvPr id="152" name="Shape 152"/>
          <p:cNvSpPr/>
          <p:nvPr/>
        </p:nvSpPr>
        <p:spPr>
          <a:xfrm>
            <a:off x="10085169" y="3172899"/>
            <a:ext cx="254000" cy="419735"/>
          </a:xfrm>
          <a:prstGeom prst="rect">
            <a:avLst/>
          </a:prstGeom>
          <a:ln w="12700">
            <a:miter lim="400000"/>
          </a:ln>
        </p:spPr>
        <p:txBody>
          <a:bodyPr wrap="none"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5</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61490" y="-255905"/>
            <a:ext cx="8669655" cy="912495"/>
          </a:xfrm>
        </p:spPr>
        <p:txBody>
          <a:bodyPr/>
          <a:lstStyle/>
          <a:p>
            <a:pPr algn="ctr"/>
            <a:r>
              <a:rPr lang="zh-CN" altLang="en-US">
                <a:latin typeface="华文宋体" panose="02010600040101010101" charset="-122"/>
                <a:ea typeface="华文宋体" panose="02010600040101010101" charset="-122"/>
              </a:rPr>
              <a:t>决赛方案</a:t>
            </a:r>
            <a:r>
              <a:rPr lang="en-US" altLang="zh-CN">
                <a:latin typeface="华文宋体" panose="02010600040101010101" charset="-122"/>
                <a:ea typeface="华文宋体" panose="02010600040101010101" charset="-122"/>
              </a:rPr>
              <a:t>: Simple Bagging</a:t>
            </a:r>
          </a:p>
        </p:txBody>
      </p:sp>
      <p:sp>
        <p:nvSpPr>
          <p:cNvPr id="4" name="矩形 3"/>
          <p:cNvSpPr/>
          <p:nvPr/>
        </p:nvSpPr>
        <p:spPr>
          <a:xfrm>
            <a:off x="4601210" y="1912620"/>
            <a:ext cx="15951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华文宋体" panose="02010600040101010101" charset="-122"/>
                <a:ea typeface="华文宋体" panose="02010600040101010101" charset="-122"/>
              </a:rPr>
              <a:t>LGB1</a:t>
            </a:r>
          </a:p>
        </p:txBody>
      </p:sp>
      <p:sp>
        <p:nvSpPr>
          <p:cNvPr id="5" name="矩形 4"/>
          <p:cNvSpPr/>
          <p:nvPr/>
        </p:nvSpPr>
        <p:spPr>
          <a:xfrm>
            <a:off x="4601210" y="2710180"/>
            <a:ext cx="15951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华文宋体" panose="02010600040101010101" charset="-122"/>
                <a:ea typeface="华文宋体" panose="02010600040101010101" charset="-122"/>
              </a:rPr>
              <a:t>LGB2</a:t>
            </a:r>
          </a:p>
        </p:txBody>
      </p:sp>
      <p:sp>
        <p:nvSpPr>
          <p:cNvPr id="8" name="矩形 7"/>
          <p:cNvSpPr/>
          <p:nvPr/>
        </p:nvSpPr>
        <p:spPr>
          <a:xfrm>
            <a:off x="4601210" y="3408045"/>
            <a:ext cx="15951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华文宋体" panose="02010600040101010101" charset="-122"/>
                <a:ea typeface="华文宋体" panose="02010600040101010101" charset="-122"/>
              </a:rPr>
              <a:t>CNN1</a:t>
            </a:r>
          </a:p>
        </p:txBody>
      </p:sp>
      <p:sp>
        <p:nvSpPr>
          <p:cNvPr id="9" name="矩形 8"/>
          <p:cNvSpPr/>
          <p:nvPr/>
        </p:nvSpPr>
        <p:spPr>
          <a:xfrm>
            <a:off x="4601210" y="4095750"/>
            <a:ext cx="15951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华文宋体" panose="02010600040101010101" charset="-122"/>
                <a:ea typeface="华文宋体" panose="02010600040101010101" charset="-122"/>
              </a:rPr>
              <a:t>CNN2</a:t>
            </a:r>
          </a:p>
        </p:txBody>
      </p:sp>
      <p:sp>
        <p:nvSpPr>
          <p:cNvPr id="10" name="矩形 9"/>
          <p:cNvSpPr/>
          <p:nvPr/>
        </p:nvSpPr>
        <p:spPr>
          <a:xfrm>
            <a:off x="4601210" y="4783455"/>
            <a:ext cx="15951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FF00"/>
                </a:solidFill>
                <a:latin typeface="华文宋体" panose="02010600040101010101" charset="-122"/>
                <a:ea typeface="华文宋体" panose="02010600040101010101" charset="-122"/>
              </a:rPr>
              <a:t>MLP1</a:t>
            </a:r>
          </a:p>
        </p:txBody>
      </p:sp>
      <p:sp>
        <p:nvSpPr>
          <p:cNvPr id="11" name="矩形 10"/>
          <p:cNvSpPr/>
          <p:nvPr/>
        </p:nvSpPr>
        <p:spPr>
          <a:xfrm>
            <a:off x="4601210" y="5421630"/>
            <a:ext cx="15951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FF00"/>
                </a:solidFill>
                <a:latin typeface="华文宋体" panose="02010600040101010101" charset="-122"/>
                <a:ea typeface="华文宋体" panose="02010600040101010101" charset="-122"/>
              </a:rPr>
              <a:t>MLP2</a:t>
            </a:r>
          </a:p>
        </p:txBody>
      </p:sp>
      <p:sp>
        <p:nvSpPr>
          <p:cNvPr id="22" name="流程图: 多文档 21"/>
          <p:cNvSpPr/>
          <p:nvPr/>
        </p:nvSpPr>
        <p:spPr>
          <a:xfrm>
            <a:off x="6697980" y="2721610"/>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23" name="流程图: 多文档 22"/>
          <p:cNvSpPr/>
          <p:nvPr/>
        </p:nvSpPr>
        <p:spPr>
          <a:xfrm>
            <a:off x="6697980" y="3419475"/>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24" name="流程图: 多文档 23"/>
          <p:cNvSpPr/>
          <p:nvPr/>
        </p:nvSpPr>
        <p:spPr>
          <a:xfrm>
            <a:off x="6697980" y="4107180"/>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25" name="流程图: 多文档 24"/>
          <p:cNvSpPr/>
          <p:nvPr/>
        </p:nvSpPr>
        <p:spPr>
          <a:xfrm>
            <a:off x="6697980" y="4794885"/>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26" name="流程图: 多文档 25"/>
          <p:cNvSpPr/>
          <p:nvPr/>
        </p:nvSpPr>
        <p:spPr>
          <a:xfrm>
            <a:off x="6697980" y="5444490"/>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27" name="流程图: 多文档 26"/>
          <p:cNvSpPr/>
          <p:nvPr/>
        </p:nvSpPr>
        <p:spPr>
          <a:xfrm>
            <a:off x="463550" y="2494915"/>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28" name="流程图: 多文档 27"/>
          <p:cNvSpPr/>
          <p:nvPr/>
        </p:nvSpPr>
        <p:spPr>
          <a:xfrm>
            <a:off x="6697980" y="1924050"/>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cxnSp>
        <p:nvCxnSpPr>
          <p:cNvPr id="36" name="直接箭头连接符 35"/>
          <p:cNvCxnSpPr>
            <a:stCxn id="23" idx="3"/>
          </p:cNvCxnSpPr>
          <p:nvPr/>
        </p:nvCxnSpPr>
        <p:spPr>
          <a:xfrm>
            <a:off x="7597775" y="3624580"/>
            <a:ext cx="1268095" cy="17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4498340" y="6123340"/>
            <a:ext cx="2073275" cy="398780"/>
          </a:xfrm>
          <a:prstGeom prst="rect">
            <a:avLst/>
          </a:prstGeom>
          <a:noFill/>
        </p:spPr>
        <p:txBody>
          <a:bodyPr wrap="square" rtlCol="0">
            <a:spAutoFit/>
            <a:scene3d>
              <a:camera prst="orthographicFront"/>
              <a:lightRig rig="threePt" dir="t"/>
            </a:scene3d>
          </a:bodyPr>
          <a:lstStyle/>
          <a:p>
            <a:r>
              <a:rPr lang="en-US" altLang="zh-CN" sz="2000" dirty="0">
                <a:ln w="22225">
                  <a:solidFill>
                    <a:schemeClr val="accent2"/>
                  </a:solidFill>
                  <a:prstDash val="solid"/>
                </a:ln>
                <a:solidFill>
                  <a:schemeClr val="accent2">
                    <a:lumMod val="40000"/>
                    <a:lumOff val="60000"/>
                  </a:schemeClr>
                </a:solidFill>
                <a:effectLst/>
                <a:latin typeface="华文宋体" panose="02010600040101010101" charset="-122"/>
                <a:ea typeface="华文宋体" panose="02010600040101010101" charset="-122"/>
              </a:rPr>
              <a:t>meta feature</a:t>
            </a:r>
          </a:p>
        </p:txBody>
      </p:sp>
      <p:sp>
        <p:nvSpPr>
          <p:cNvPr id="39" name="文本框 38"/>
          <p:cNvSpPr txBox="1"/>
          <p:nvPr/>
        </p:nvSpPr>
        <p:spPr>
          <a:xfrm>
            <a:off x="6697980" y="6123340"/>
            <a:ext cx="962025" cy="398780"/>
          </a:xfrm>
          <a:prstGeom prst="rect">
            <a:avLst/>
          </a:prstGeom>
          <a:noFill/>
        </p:spPr>
        <p:txBody>
          <a:bodyPr wrap="square" rtlCol="0">
            <a:spAutoFit/>
            <a:scene3d>
              <a:camera prst="orthographicFront"/>
              <a:lightRig rig="threePt" dir="t"/>
            </a:scene3d>
          </a:bodyPr>
          <a:lstStyle/>
          <a:p>
            <a:r>
              <a:rPr lang="en-US" altLang="zh-CN" sz="2000" dirty="0">
                <a:ln w="22225">
                  <a:solidFill>
                    <a:schemeClr val="accent2"/>
                  </a:solidFill>
                  <a:prstDash val="solid"/>
                </a:ln>
                <a:solidFill>
                  <a:schemeClr val="accent2">
                    <a:lumMod val="40000"/>
                    <a:lumOff val="60000"/>
                  </a:schemeClr>
                </a:solidFill>
                <a:effectLst/>
                <a:latin typeface="华文宋体" panose="02010600040101010101" charset="-122"/>
                <a:ea typeface="华文宋体" panose="02010600040101010101" charset="-122"/>
              </a:rPr>
              <a:t>level1</a:t>
            </a:r>
          </a:p>
        </p:txBody>
      </p:sp>
      <p:sp>
        <p:nvSpPr>
          <p:cNvPr id="40" name="流程图: 多文档 39"/>
          <p:cNvSpPr/>
          <p:nvPr/>
        </p:nvSpPr>
        <p:spPr>
          <a:xfrm>
            <a:off x="10386695" y="3425190"/>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宋体" panose="02010600040101010101" charset="-122"/>
              <a:ea typeface="华文宋体" panose="02010600040101010101" charset="-122"/>
            </a:endParaRPr>
          </a:p>
        </p:txBody>
      </p:sp>
      <p:cxnSp>
        <p:nvCxnSpPr>
          <p:cNvPr id="41" name="直接箭头连接符 40"/>
          <p:cNvCxnSpPr/>
          <p:nvPr/>
        </p:nvCxnSpPr>
        <p:spPr>
          <a:xfrm flipV="1">
            <a:off x="9596755" y="3619500"/>
            <a:ext cx="789940" cy="20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266700" y="6123622"/>
            <a:ext cx="1769745" cy="398780"/>
          </a:xfrm>
          <a:prstGeom prst="rect">
            <a:avLst/>
          </a:prstGeom>
          <a:noFill/>
        </p:spPr>
        <p:txBody>
          <a:bodyPr wrap="square" rtlCol="0">
            <a:spAutoFit/>
          </a:bodyPr>
          <a:lstStyle/>
          <a:p>
            <a:r>
              <a:rPr lang="en-US" altLang="zh-CN" sz="2000" dirty="0">
                <a:latin typeface="华文宋体" panose="02010600040101010101" charset="-122"/>
                <a:ea typeface="华文宋体" panose="02010600040101010101" charset="-122"/>
              </a:rPr>
              <a:t>input, 5 folds</a:t>
            </a:r>
          </a:p>
        </p:txBody>
      </p:sp>
      <p:sp>
        <p:nvSpPr>
          <p:cNvPr id="43" name="文本框 42"/>
          <p:cNvSpPr txBox="1"/>
          <p:nvPr/>
        </p:nvSpPr>
        <p:spPr>
          <a:xfrm>
            <a:off x="10387012" y="3425261"/>
            <a:ext cx="2073275" cy="398780"/>
          </a:xfrm>
          <a:prstGeom prst="rect">
            <a:avLst/>
          </a:prstGeom>
          <a:noFill/>
        </p:spPr>
        <p:txBody>
          <a:bodyPr wrap="square" rtlCol="0">
            <a:spAutoFit/>
          </a:bodyPr>
          <a:lstStyle/>
          <a:p>
            <a:r>
              <a:rPr lang="en-US" altLang="zh-CN" sz="2000" dirty="0">
                <a:latin typeface="华文宋体" panose="02010600040101010101" charset="-122"/>
                <a:ea typeface="华文宋体" panose="02010600040101010101" charset="-122"/>
              </a:rPr>
              <a:t>output</a:t>
            </a:r>
          </a:p>
        </p:txBody>
      </p:sp>
      <p:cxnSp>
        <p:nvCxnSpPr>
          <p:cNvPr id="44" name="直接箭头连接符 43"/>
          <p:cNvCxnSpPr>
            <a:stCxn id="24" idx="3"/>
            <a:endCxn id="21" idx="1"/>
          </p:cNvCxnSpPr>
          <p:nvPr/>
        </p:nvCxnSpPr>
        <p:spPr>
          <a:xfrm flipV="1">
            <a:off x="7597775" y="3741420"/>
            <a:ext cx="217805" cy="5708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7597775" y="3745865"/>
            <a:ext cx="228600" cy="1892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7597775" y="3757930"/>
            <a:ext cx="228600" cy="12363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endCxn id="21" idx="1"/>
          </p:cNvCxnSpPr>
          <p:nvPr/>
        </p:nvCxnSpPr>
        <p:spPr>
          <a:xfrm>
            <a:off x="7364730" y="2926715"/>
            <a:ext cx="450850" cy="8147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endCxn id="21" idx="1"/>
          </p:cNvCxnSpPr>
          <p:nvPr/>
        </p:nvCxnSpPr>
        <p:spPr>
          <a:xfrm>
            <a:off x="7364730" y="2114550"/>
            <a:ext cx="450850" cy="16268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6228080" y="2125980"/>
            <a:ext cx="469900" cy="17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流程图: 多文档 54"/>
          <p:cNvSpPr/>
          <p:nvPr/>
        </p:nvSpPr>
        <p:spPr>
          <a:xfrm>
            <a:off x="463550" y="4278630"/>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56" name="流程图: 多文档 55"/>
          <p:cNvSpPr/>
          <p:nvPr/>
        </p:nvSpPr>
        <p:spPr>
          <a:xfrm>
            <a:off x="463550" y="4893945"/>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57" name="矩形 56"/>
          <p:cNvSpPr/>
          <p:nvPr/>
        </p:nvSpPr>
        <p:spPr>
          <a:xfrm>
            <a:off x="2415540" y="1924050"/>
            <a:ext cx="1787525"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华文宋体" panose="02010600040101010101" charset="-122"/>
                <a:ea typeface="华文宋体" panose="02010600040101010101" charset="-122"/>
              </a:rPr>
              <a:t>handcrafted</a:t>
            </a:r>
          </a:p>
        </p:txBody>
      </p:sp>
      <p:sp>
        <p:nvSpPr>
          <p:cNvPr id="58" name="矩形 57"/>
          <p:cNvSpPr/>
          <p:nvPr/>
        </p:nvSpPr>
        <p:spPr>
          <a:xfrm>
            <a:off x="2415540" y="2676525"/>
            <a:ext cx="178816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华文宋体" panose="02010600040101010101" charset="-122"/>
                <a:ea typeface="华文宋体" panose="02010600040101010101" charset="-122"/>
              </a:rPr>
              <a:t>n-gram TFIDF</a:t>
            </a:r>
          </a:p>
        </p:txBody>
      </p:sp>
      <p:sp>
        <p:nvSpPr>
          <p:cNvPr id="59" name="矩形 58"/>
          <p:cNvSpPr/>
          <p:nvPr/>
        </p:nvSpPr>
        <p:spPr>
          <a:xfrm>
            <a:off x="2415540" y="3419475"/>
            <a:ext cx="178816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latin typeface="华文宋体" panose="02010600040101010101" charset="-122"/>
                <a:ea typeface="华文宋体" panose="02010600040101010101" charset="-122"/>
              </a:rPr>
              <a:t>Api</a:t>
            </a:r>
            <a:r>
              <a:rPr lang="en-US" altLang="zh-CN" dirty="0">
                <a:latin typeface="华文宋体" panose="02010600040101010101" charset="-122"/>
                <a:ea typeface="华文宋体" panose="02010600040101010101" charset="-122"/>
              </a:rPr>
              <a:t> Series</a:t>
            </a:r>
          </a:p>
        </p:txBody>
      </p:sp>
      <p:sp>
        <p:nvSpPr>
          <p:cNvPr id="60" name="矩形 59"/>
          <p:cNvSpPr/>
          <p:nvPr/>
        </p:nvSpPr>
        <p:spPr>
          <a:xfrm>
            <a:off x="2415540" y="4101465"/>
            <a:ext cx="178816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latin typeface="华文宋体" panose="02010600040101010101" charset="-122"/>
                <a:ea typeface="华文宋体" panose="02010600040101010101" charset="-122"/>
              </a:rPr>
              <a:t>Api</a:t>
            </a:r>
            <a:r>
              <a:rPr lang="en-US" altLang="zh-CN" dirty="0">
                <a:latin typeface="华文宋体" panose="02010600040101010101" charset="-122"/>
                <a:ea typeface="华文宋体" panose="02010600040101010101" charset="-122"/>
              </a:rPr>
              <a:t> Series</a:t>
            </a:r>
          </a:p>
        </p:txBody>
      </p:sp>
      <p:sp>
        <p:nvSpPr>
          <p:cNvPr id="61" name="矩形 60"/>
          <p:cNvSpPr/>
          <p:nvPr/>
        </p:nvSpPr>
        <p:spPr>
          <a:xfrm>
            <a:off x="2415540" y="4783455"/>
            <a:ext cx="178816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华文宋体" panose="02010600040101010101" charset="-122"/>
                <a:ea typeface="华文宋体" panose="02010600040101010101" charset="-122"/>
              </a:rPr>
              <a:t>handcrafted</a:t>
            </a:r>
          </a:p>
        </p:txBody>
      </p:sp>
      <p:sp>
        <p:nvSpPr>
          <p:cNvPr id="62" name="矩形 61"/>
          <p:cNvSpPr/>
          <p:nvPr/>
        </p:nvSpPr>
        <p:spPr>
          <a:xfrm>
            <a:off x="2415540" y="5421630"/>
            <a:ext cx="178816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华文宋体" panose="02010600040101010101" charset="-122"/>
                <a:ea typeface="华文宋体" panose="02010600040101010101" charset="-122"/>
                <a:sym typeface="+mn-ea"/>
              </a:rPr>
              <a:t>handcrafted</a:t>
            </a:r>
          </a:p>
        </p:txBody>
      </p:sp>
      <p:sp>
        <p:nvSpPr>
          <p:cNvPr id="63" name="文本框 62"/>
          <p:cNvSpPr txBox="1"/>
          <p:nvPr/>
        </p:nvSpPr>
        <p:spPr>
          <a:xfrm>
            <a:off x="2491740" y="6123305"/>
            <a:ext cx="1711960" cy="398780"/>
          </a:xfrm>
          <a:prstGeom prst="rect">
            <a:avLst/>
          </a:prstGeom>
          <a:noFill/>
        </p:spPr>
        <p:txBody>
          <a:bodyPr wrap="square" rtlCol="0">
            <a:spAutoFit/>
          </a:bodyPr>
          <a:lstStyle/>
          <a:p>
            <a:pPr algn="ctr"/>
            <a:r>
              <a:rPr lang="en-US" altLang="zh-CN" sz="2000" dirty="0">
                <a:ln w="22225">
                  <a:solidFill>
                    <a:schemeClr val="accent2"/>
                  </a:solidFill>
                  <a:prstDash val="solid"/>
                </a:ln>
                <a:solidFill>
                  <a:schemeClr val="accent2">
                    <a:lumMod val="40000"/>
                    <a:lumOff val="60000"/>
                  </a:schemeClr>
                </a:solidFill>
                <a:effectLst/>
                <a:latin typeface="华文宋体" panose="02010600040101010101" charset="-122"/>
                <a:ea typeface="华文宋体" panose="02010600040101010101" charset="-122"/>
              </a:rPr>
              <a:t>FE</a:t>
            </a:r>
          </a:p>
        </p:txBody>
      </p:sp>
      <p:cxnSp>
        <p:nvCxnSpPr>
          <p:cNvPr id="64" name="直接箭头连接符 63"/>
          <p:cNvCxnSpPr/>
          <p:nvPr/>
        </p:nvCxnSpPr>
        <p:spPr>
          <a:xfrm flipV="1">
            <a:off x="4328160" y="2157095"/>
            <a:ext cx="27305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V="1">
            <a:off x="4328160" y="2854960"/>
            <a:ext cx="27305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4328160" y="3639820"/>
            <a:ext cx="27305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flipV="1">
            <a:off x="4328160" y="4300855"/>
            <a:ext cx="27305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4328160" y="5022850"/>
            <a:ext cx="27305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V="1">
            <a:off x="4328160" y="5626735"/>
            <a:ext cx="27305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87" idx="1"/>
          </p:cNvCxnSpPr>
          <p:nvPr/>
        </p:nvCxnSpPr>
        <p:spPr>
          <a:xfrm flipV="1">
            <a:off x="1625600" y="2061210"/>
            <a:ext cx="775970" cy="18262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87" idx="1"/>
            <a:endCxn id="58" idx="1"/>
          </p:cNvCxnSpPr>
          <p:nvPr/>
        </p:nvCxnSpPr>
        <p:spPr>
          <a:xfrm flipV="1">
            <a:off x="1625600" y="2887345"/>
            <a:ext cx="789940" cy="1000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87" idx="1"/>
            <a:endCxn id="59" idx="1"/>
          </p:cNvCxnSpPr>
          <p:nvPr/>
        </p:nvCxnSpPr>
        <p:spPr>
          <a:xfrm flipV="1">
            <a:off x="1625600" y="3630295"/>
            <a:ext cx="789940" cy="257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a:stCxn id="87" idx="1"/>
            <a:endCxn id="60" idx="1"/>
          </p:cNvCxnSpPr>
          <p:nvPr/>
        </p:nvCxnSpPr>
        <p:spPr>
          <a:xfrm>
            <a:off x="1625600" y="3887470"/>
            <a:ext cx="789940" cy="4248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87" idx="1"/>
            <a:endCxn id="61" idx="1"/>
          </p:cNvCxnSpPr>
          <p:nvPr/>
        </p:nvCxnSpPr>
        <p:spPr>
          <a:xfrm>
            <a:off x="1625600" y="3887470"/>
            <a:ext cx="789940" cy="11068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87" idx="1"/>
            <a:endCxn id="62" idx="1"/>
          </p:cNvCxnSpPr>
          <p:nvPr/>
        </p:nvCxnSpPr>
        <p:spPr>
          <a:xfrm>
            <a:off x="1625600" y="3887470"/>
            <a:ext cx="789940" cy="17449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7" name="右大括号 86"/>
          <p:cNvSpPr/>
          <p:nvPr/>
        </p:nvSpPr>
        <p:spPr>
          <a:xfrm>
            <a:off x="1447165" y="2722245"/>
            <a:ext cx="178435" cy="23304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6" name="矩形 5"/>
          <p:cNvSpPr/>
          <p:nvPr/>
        </p:nvSpPr>
        <p:spPr>
          <a:xfrm>
            <a:off x="8266430" y="3133090"/>
            <a:ext cx="1330325" cy="907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华文宋体" panose="02010600040101010101" charset="-122"/>
                <a:ea typeface="华文宋体" panose="02010600040101010101" charset="-122"/>
              </a:rPr>
              <a:t>Bagging</a:t>
            </a:r>
          </a:p>
        </p:txBody>
      </p:sp>
      <p:cxnSp>
        <p:nvCxnSpPr>
          <p:cNvPr id="7" name="直接箭头连接符 6"/>
          <p:cNvCxnSpPr/>
          <p:nvPr/>
        </p:nvCxnSpPr>
        <p:spPr>
          <a:xfrm flipV="1">
            <a:off x="6228080" y="2887345"/>
            <a:ext cx="469900" cy="17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6228080" y="3577590"/>
            <a:ext cx="469900" cy="17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6228080" y="4297680"/>
            <a:ext cx="469900" cy="17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6228080" y="5034280"/>
            <a:ext cx="469900" cy="17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6228080" y="5620385"/>
            <a:ext cx="469900" cy="17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8266454" y="6123340"/>
            <a:ext cx="1427974" cy="398780"/>
          </a:xfrm>
          <a:prstGeom prst="rect">
            <a:avLst/>
          </a:prstGeom>
          <a:noFill/>
        </p:spPr>
        <p:txBody>
          <a:bodyPr wrap="square" rtlCol="0">
            <a:spAutoFit/>
            <a:scene3d>
              <a:camera prst="orthographicFront"/>
              <a:lightRig rig="threePt" dir="t"/>
            </a:scene3d>
          </a:bodyPr>
          <a:lstStyle/>
          <a:p>
            <a:r>
              <a:rPr lang="en-US" altLang="zh-CN" sz="2000" dirty="0">
                <a:ln w="22225">
                  <a:solidFill>
                    <a:schemeClr val="accent2"/>
                  </a:solidFill>
                  <a:prstDash val="solid"/>
                </a:ln>
                <a:solidFill>
                  <a:schemeClr val="accent2">
                    <a:lumMod val="40000"/>
                    <a:lumOff val="60000"/>
                  </a:schemeClr>
                </a:solidFill>
                <a:effectLst/>
                <a:latin typeface="华文宋体" panose="02010600040101010101" charset="-122"/>
                <a:ea typeface="华文宋体" panose="02010600040101010101" charset="-122"/>
              </a:rPr>
              <a:t>bagging</a:t>
            </a:r>
          </a:p>
        </p:txBody>
      </p:sp>
      <p:sp>
        <p:nvSpPr>
          <p:cNvPr id="29" name="流程图: 多文档 28"/>
          <p:cNvSpPr/>
          <p:nvPr/>
        </p:nvSpPr>
        <p:spPr>
          <a:xfrm>
            <a:off x="463550" y="3053715"/>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30" name="流程图: 多文档 29"/>
          <p:cNvSpPr/>
          <p:nvPr/>
        </p:nvSpPr>
        <p:spPr>
          <a:xfrm>
            <a:off x="463550" y="3663315"/>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31" name="矩形 30"/>
          <p:cNvSpPr/>
          <p:nvPr/>
        </p:nvSpPr>
        <p:spPr>
          <a:xfrm>
            <a:off x="4601210" y="4766310"/>
            <a:ext cx="15951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FF00"/>
                </a:solidFill>
                <a:latin typeface="华文宋体" panose="02010600040101010101" charset="-122"/>
                <a:ea typeface="华文宋体" panose="02010600040101010101" charset="-122"/>
              </a:rPr>
              <a:t>MLP1</a:t>
            </a:r>
          </a:p>
        </p:txBody>
      </p:sp>
      <p:sp>
        <p:nvSpPr>
          <p:cNvPr id="32" name="矩形 31"/>
          <p:cNvSpPr/>
          <p:nvPr/>
        </p:nvSpPr>
        <p:spPr>
          <a:xfrm>
            <a:off x="4601210" y="5404485"/>
            <a:ext cx="15951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FF00"/>
                </a:solidFill>
                <a:latin typeface="华文宋体" panose="02010600040101010101" charset="-122"/>
                <a:ea typeface="华文宋体" panose="02010600040101010101" charset="-122"/>
              </a:rPr>
              <a:t>MLP2</a:t>
            </a:r>
          </a:p>
        </p:txBody>
      </p:sp>
      <p:sp>
        <p:nvSpPr>
          <p:cNvPr id="33" name="流程图: 多文档 32"/>
          <p:cNvSpPr/>
          <p:nvPr/>
        </p:nvSpPr>
        <p:spPr>
          <a:xfrm>
            <a:off x="6697980" y="4777740"/>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34" name="流程图: 多文档 33"/>
          <p:cNvSpPr/>
          <p:nvPr/>
        </p:nvSpPr>
        <p:spPr>
          <a:xfrm>
            <a:off x="6697980" y="5427345"/>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47" name="矩形 46"/>
          <p:cNvSpPr/>
          <p:nvPr/>
        </p:nvSpPr>
        <p:spPr>
          <a:xfrm>
            <a:off x="2415540" y="4766310"/>
            <a:ext cx="178816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华文宋体" panose="02010600040101010101" charset="-122"/>
                <a:ea typeface="华文宋体" panose="02010600040101010101" charset="-122"/>
              </a:rPr>
              <a:t>handcrafted</a:t>
            </a:r>
          </a:p>
        </p:txBody>
      </p:sp>
      <p:sp>
        <p:nvSpPr>
          <p:cNvPr id="50" name="矩形 49"/>
          <p:cNvSpPr/>
          <p:nvPr/>
        </p:nvSpPr>
        <p:spPr>
          <a:xfrm>
            <a:off x="2415540" y="5404485"/>
            <a:ext cx="178816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华文宋体" panose="02010600040101010101" charset="-122"/>
                <a:ea typeface="华文宋体" panose="02010600040101010101" charset="-122"/>
                <a:sym typeface="+mn-ea"/>
              </a:rPr>
              <a:t>handcrafted</a:t>
            </a:r>
          </a:p>
        </p:txBody>
      </p:sp>
      <p:sp>
        <p:nvSpPr>
          <p:cNvPr id="52" name="矩形 51"/>
          <p:cNvSpPr/>
          <p:nvPr/>
        </p:nvSpPr>
        <p:spPr>
          <a:xfrm>
            <a:off x="2124710" y="4634865"/>
            <a:ext cx="4246880" cy="1318260"/>
          </a:xfrm>
          <a:prstGeom prst="rect">
            <a:avLst/>
          </a:prstGeom>
          <a:noFill/>
          <a:ln w="25400" cap="flat">
            <a:solidFill>
              <a:srgbClr val="FFFF00"/>
            </a:solidFill>
            <a:prstDash val="solid"/>
            <a:round/>
          </a:ln>
          <a:extLst>
            <a:ext uri="{909E8E84-426E-40DD-AFC4-6F175D3DCCD1}">
              <a14:hiddenFill xmlns:a14="http://schemas.microsoft.com/office/drawing/2010/main">
                <a:solidFill>
                  <a:srgbClr val="FFFFFF"/>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forceAA="0">
            <a:spAutoFit/>
          </a:bodyPr>
          <a:lstStyle/>
          <a:p>
            <a:pPr marL="0" marR="0" indent="0" algn="ctr" defTabSz="4889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000000"/>
              </a:solidFill>
              <a:effectLst/>
              <a:uFillTx/>
              <a:latin typeface="+mj-lt"/>
              <a:ea typeface="+mj-ea"/>
              <a:cs typeface="+mj-cs"/>
              <a:sym typeface="Microsoft YaHei"/>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副标题 7"/>
          <p:cNvSpPr>
            <a:spLocks noGrp="1"/>
          </p:cNvSpPr>
          <p:nvPr>
            <p:ph type="subTitle" idx="1"/>
          </p:nvPr>
        </p:nvSpPr>
        <p:spPr/>
        <p:txBody>
          <a:bodyPr/>
          <a:lstStyle/>
          <a:p>
            <a:endParaRPr lang="zh-CN" altLang="en-US"/>
          </a:p>
        </p:txBody>
      </p:sp>
      <p:sp>
        <p:nvSpPr>
          <p:cNvPr id="204" name="Shape 204"/>
          <p:cNvSpPr/>
          <p:nvPr/>
        </p:nvSpPr>
        <p:spPr>
          <a:xfrm>
            <a:off x="9840990"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205" name="Shape 205"/>
          <p:cNvSpPr/>
          <p:nvPr/>
        </p:nvSpPr>
        <p:spPr>
          <a:xfrm>
            <a:off x="5574178"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206" name="Shape 206"/>
          <p:cNvSpPr/>
          <p:nvPr/>
        </p:nvSpPr>
        <p:spPr>
          <a:xfrm>
            <a:off x="3648586"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207" name="Shape 207"/>
          <p:cNvSpPr/>
          <p:nvPr/>
        </p:nvSpPr>
        <p:spPr>
          <a:xfrm>
            <a:off x="1719185"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208" name="Shape 208"/>
          <p:cNvSpPr/>
          <p:nvPr/>
        </p:nvSpPr>
        <p:spPr>
          <a:xfrm>
            <a:off x="7425706" y="2751639"/>
            <a:ext cx="1224155" cy="1224155"/>
          </a:xfrm>
          <a:prstGeom prst="ellipse">
            <a:avLst/>
          </a:prstGeom>
          <a:solidFill>
            <a:srgbClr val="373D41">
              <a:alpha val="5000"/>
            </a:srgbClr>
          </a:solidFill>
          <a:ln w="12700">
            <a:miter lim="400000"/>
          </a:ln>
        </p:spPr>
        <p:txBody>
          <a:bodyPr lIns="25400" tIns="25400" rIns="25400" bIns="25400" anchor="ctr"/>
          <a:lstStyle/>
          <a:p>
            <a:pPr>
              <a:defRPr sz="3200"/>
            </a:pPr>
            <a:endParaRPr sz="1600"/>
          </a:p>
        </p:txBody>
      </p:sp>
      <p:sp>
        <p:nvSpPr>
          <p:cNvPr id="209" name="Shape 209"/>
          <p:cNvSpPr/>
          <p:nvPr/>
        </p:nvSpPr>
        <p:spPr>
          <a:xfrm>
            <a:off x="7529954" y="2852712"/>
            <a:ext cx="1015660" cy="1015660"/>
          </a:xfrm>
          <a:prstGeom prst="ellipse">
            <a:avLst/>
          </a:prstGeom>
          <a:solidFill>
            <a:srgbClr val="373D41"/>
          </a:solidFill>
          <a:ln w="12700">
            <a:miter lim="400000"/>
          </a:ln>
          <a:effectLst>
            <a:outerShdw blurRad="584200" dist="29019" dir="5640464" rotWithShape="0">
              <a:srgbClr val="373D41">
                <a:alpha val="31356"/>
              </a:srgbClr>
            </a:outerShdw>
          </a:effectLst>
        </p:spPr>
        <p:txBody>
          <a:bodyPr lIns="25400" tIns="25400" rIns="25400" bIns="25400" anchor="ctr"/>
          <a:lstStyle/>
          <a:p>
            <a:pPr>
              <a:defRPr sz="3200"/>
            </a:pPr>
            <a:endParaRPr sz="1600"/>
          </a:p>
        </p:txBody>
      </p:sp>
      <p:sp>
        <p:nvSpPr>
          <p:cNvPr id="211" name="Shape 211"/>
          <p:cNvSpPr/>
          <p:nvPr/>
        </p:nvSpPr>
        <p:spPr>
          <a:xfrm>
            <a:off x="7887415" y="3137974"/>
            <a:ext cx="304800" cy="512445"/>
          </a:xfrm>
          <a:prstGeom prst="rect">
            <a:avLst/>
          </a:prstGeom>
          <a:ln w="12700">
            <a:miter lim="400000"/>
          </a:ln>
        </p:spPr>
        <p:txBody>
          <a:bodyPr wrap="none" lIns="25400" tIns="25400" rIns="25400" bIns="25400" anchor="ctr">
            <a:spAutoFit/>
          </a:bodyPr>
          <a:lstStyle>
            <a:lvl1pPr algn="l">
              <a:defRPr sz="6000">
                <a:solidFill>
                  <a:srgbClr val="FFFFFF"/>
                </a:solidFill>
                <a:latin typeface="Univers LT Std 55 Roman"/>
                <a:ea typeface="Univers LT Std 55 Roman"/>
                <a:cs typeface="Univers LT Std 55 Roman"/>
                <a:sym typeface="Univers LT Std 55 Roman"/>
              </a:defRPr>
            </a:lvl1pPr>
          </a:lstStyle>
          <a:p>
            <a:r>
              <a:rPr sz="3000"/>
              <a:t>4</a:t>
            </a:r>
          </a:p>
        </p:txBody>
      </p:sp>
      <p:sp>
        <p:nvSpPr>
          <p:cNvPr id="212" name="Shape 212"/>
          <p:cNvSpPr/>
          <p:nvPr/>
        </p:nvSpPr>
        <p:spPr>
          <a:xfrm>
            <a:off x="6520915" y="3363716"/>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214" name="Shape 214"/>
          <p:cNvSpPr/>
          <p:nvPr/>
        </p:nvSpPr>
        <p:spPr>
          <a:xfrm>
            <a:off x="5782178" y="3172899"/>
            <a:ext cx="268987" cy="419735"/>
          </a:xfrm>
          <a:prstGeom prst="rect">
            <a:avLst/>
          </a:prstGeom>
          <a:ln w="12700">
            <a:miter lim="400000"/>
          </a:ln>
        </p:spPr>
        <p:txBody>
          <a:bodyPr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3</a:t>
            </a:r>
          </a:p>
        </p:txBody>
      </p:sp>
      <p:sp>
        <p:nvSpPr>
          <p:cNvPr id="215" name="Shape 215"/>
          <p:cNvSpPr/>
          <p:nvPr/>
        </p:nvSpPr>
        <p:spPr>
          <a:xfrm>
            <a:off x="8851002" y="3363716"/>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217" name="Shape 217"/>
          <p:cNvSpPr/>
          <p:nvPr/>
        </p:nvSpPr>
        <p:spPr>
          <a:xfrm>
            <a:off x="10041665" y="3172899"/>
            <a:ext cx="254000" cy="419735"/>
          </a:xfrm>
          <a:prstGeom prst="rect">
            <a:avLst/>
          </a:prstGeom>
          <a:ln w="12700">
            <a:miter lim="400000"/>
          </a:ln>
        </p:spPr>
        <p:txBody>
          <a:bodyPr wrap="none"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5</a:t>
            </a:r>
          </a:p>
        </p:txBody>
      </p:sp>
      <p:sp>
        <p:nvSpPr>
          <p:cNvPr id="219" name="Shape 219"/>
          <p:cNvSpPr/>
          <p:nvPr/>
        </p:nvSpPr>
        <p:spPr>
          <a:xfrm>
            <a:off x="3852777" y="3167429"/>
            <a:ext cx="254000" cy="419735"/>
          </a:xfrm>
          <a:prstGeom prst="rect">
            <a:avLst/>
          </a:prstGeom>
          <a:ln w="12700">
            <a:miter lim="400000"/>
          </a:ln>
        </p:spPr>
        <p:txBody>
          <a:bodyPr wrap="none"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2</a:t>
            </a:r>
          </a:p>
        </p:txBody>
      </p:sp>
      <p:sp>
        <p:nvSpPr>
          <p:cNvPr id="220" name="Shape 220"/>
          <p:cNvSpPr/>
          <p:nvPr/>
        </p:nvSpPr>
        <p:spPr>
          <a:xfrm>
            <a:off x="4592150" y="3358246"/>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222" name="Shape 222"/>
          <p:cNvSpPr/>
          <p:nvPr/>
        </p:nvSpPr>
        <p:spPr>
          <a:xfrm>
            <a:off x="1922740" y="3172899"/>
            <a:ext cx="254000" cy="419735"/>
          </a:xfrm>
          <a:prstGeom prst="rect">
            <a:avLst/>
          </a:prstGeom>
          <a:ln w="12700">
            <a:miter lim="400000"/>
          </a:ln>
        </p:spPr>
        <p:txBody>
          <a:bodyPr wrap="none"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1</a:t>
            </a:r>
          </a:p>
        </p:txBody>
      </p:sp>
      <p:sp>
        <p:nvSpPr>
          <p:cNvPr id="223" name="Shape 223"/>
          <p:cNvSpPr/>
          <p:nvPr/>
        </p:nvSpPr>
        <p:spPr>
          <a:xfrm>
            <a:off x="2662113" y="3363716"/>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131" name="Shape 131"/>
          <p:cNvSpPr/>
          <p:nvPr/>
        </p:nvSpPr>
        <p:spPr>
          <a:xfrm>
            <a:off x="409270" y="852182"/>
            <a:ext cx="1096010" cy="789305"/>
          </a:xfrm>
          <a:prstGeom prst="rect">
            <a:avLst/>
          </a:prstGeom>
          <a:ln w="12700">
            <a:miter lim="400000"/>
          </a:ln>
        </p:spPr>
        <p:txBody>
          <a:bodyPr wrap="non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sz="4000">
                <a:solidFill>
                  <a:schemeClr val="bg1"/>
                </a:solidFill>
              </a:rPr>
              <a:t>目录</a:t>
            </a:r>
          </a:p>
        </p:txBody>
      </p:sp>
      <p:sp>
        <p:nvSpPr>
          <p:cNvPr id="2" name="Shape 138"/>
          <p:cNvSpPr/>
          <p:nvPr/>
        </p:nvSpPr>
        <p:spPr>
          <a:xfrm>
            <a:off x="1567374" y="4299611"/>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M-GBK"/>
                <a:ea typeface="FZLanTingHei-M-GBK"/>
                <a:cs typeface="FZLanTingHei-M-GBK"/>
                <a:sym typeface="FZLanTingHei-M-GBK"/>
              </a:defRPr>
            </a:lvl1pPr>
          </a:lstStyle>
          <a:p>
            <a:r>
              <a:rPr lang="zh-CN" sz="2000">
                <a:solidFill>
                  <a:schemeClr val="bg1"/>
                </a:solidFill>
              </a:rPr>
              <a:t>团队成员</a:t>
            </a:r>
          </a:p>
        </p:txBody>
      </p:sp>
      <p:sp>
        <p:nvSpPr>
          <p:cNvPr id="3" name="Shape 142"/>
          <p:cNvSpPr/>
          <p:nvPr/>
        </p:nvSpPr>
        <p:spPr>
          <a:xfrm>
            <a:off x="3565408" y="4303102"/>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赛题分析</a:t>
            </a:r>
          </a:p>
        </p:txBody>
      </p:sp>
      <p:sp>
        <p:nvSpPr>
          <p:cNvPr id="4" name="Shape 145"/>
          <p:cNvSpPr/>
          <p:nvPr/>
        </p:nvSpPr>
        <p:spPr>
          <a:xfrm>
            <a:off x="5574185" y="4299292"/>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整体方案</a:t>
            </a:r>
          </a:p>
        </p:txBody>
      </p:sp>
      <p:sp>
        <p:nvSpPr>
          <p:cNvPr id="5" name="Shape 148"/>
          <p:cNvSpPr/>
          <p:nvPr/>
        </p:nvSpPr>
        <p:spPr>
          <a:xfrm>
            <a:off x="7425798" y="4303102"/>
            <a:ext cx="1355725"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结果和展望</a:t>
            </a:r>
          </a:p>
        </p:txBody>
      </p:sp>
      <p:sp>
        <p:nvSpPr>
          <p:cNvPr id="6" name="Shape 151"/>
          <p:cNvSpPr/>
          <p:nvPr/>
        </p:nvSpPr>
        <p:spPr>
          <a:xfrm>
            <a:off x="9567924" y="4303102"/>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其他分析</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61490" y="-205105"/>
            <a:ext cx="8669655" cy="826770"/>
          </a:xfrm>
        </p:spPr>
        <p:txBody>
          <a:bodyPr/>
          <a:lstStyle/>
          <a:p>
            <a:pPr algn="ctr"/>
            <a:r>
              <a:rPr lang="zh-CN" altLang="en-US">
                <a:latin typeface="华文宋体" panose="02010600040101010101" charset="-122"/>
                <a:ea typeface="华文宋体" panose="02010600040101010101" charset="-122"/>
              </a:rPr>
              <a:t>总结和展望</a:t>
            </a:r>
          </a:p>
        </p:txBody>
      </p:sp>
      <p:sp>
        <p:nvSpPr>
          <p:cNvPr id="4" name="文本框 3"/>
          <p:cNvSpPr txBox="1"/>
          <p:nvPr/>
        </p:nvSpPr>
        <p:spPr>
          <a:xfrm>
            <a:off x="453390" y="1090930"/>
            <a:ext cx="10676255" cy="4892675"/>
          </a:xfrm>
          <a:prstGeom prst="rect">
            <a:avLst/>
          </a:prstGeom>
          <a:noFill/>
        </p:spPr>
        <p:txBody>
          <a:bodyPr wrap="square" rtlCol="0" anchor="t">
            <a:spAutoFit/>
          </a:bodyPr>
          <a:lstStyle/>
          <a:p>
            <a:r>
              <a:rPr lang="en-US" altLang="zh-CN" sz="2400">
                <a:solidFill>
                  <a:schemeClr val="bg1"/>
                </a:solidFill>
                <a:latin typeface="华文宋体" panose="02010600040101010101" charset="-122"/>
                <a:ea typeface="华文宋体" panose="02010600040101010101" charset="-122"/>
                <a:sym typeface="+mn-ea"/>
              </a:rPr>
              <a:t>1. </a:t>
            </a:r>
            <a:r>
              <a:rPr lang="zh-CN" altLang="en-US" sz="2400">
                <a:solidFill>
                  <a:schemeClr val="bg1"/>
                </a:solidFill>
                <a:latin typeface="华文宋体" panose="02010600040101010101" charset="-122"/>
                <a:ea typeface="华文宋体" panose="02010600040101010101" charset="-122"/>
                <a:sym typeface="+mn-ea"/>
              </a:rPr>
              <a:t>团队在自然语言处理、计算机视觉、统计机器学习领域均有一定的比赛以及工业届经验，这也是此次比赛我们能够把多模态学习的相关技术成功的应用到安全领域，从而决赛一次提交就取得了第一的成绩；</a:t>
            </a:r>
          </a:p>
          <a:p>
            <a:endParaRPr lang="zh-CN" altLang="en-US" sz="2400">
              <a:solidFill>
                <a:schemeClr val="bg1"/>
              </a:solidFill>
              <a:latin typeface="华文宋体" panose="02010600040101010101" charset="-122"/>
              <a:ea typeface="华文宋体" panose="02010600040101010101" charset="-122"/>
              <a:sym typeface="+mn-ea"/>
            </a:endParaRPr>
          </a:p>
          <a:p>
            <a:r>
              <a:rPr lang="en-US" sz="2400">
                <a:solidFill>
                  <a:schemeClr val="bg1"/>
                </a:solidFill>
                <a:latin typeface="华文宋体" panose="02010600040101010101" charset="-122"/>
                <a:ea typeface="华文宋体" panose="02010600040101010101" charset="-122"/>
                <a:sym typeface="+mn-ea"/>
              </a:rPr>
              <a:t>2. </a:t>
            </a:r>
            <a:r>
              <a:rPr lang="zh-CN" altLang="en-US" sz="2400">
                <a:solidFill>
                  <a:schemeClr val="bg1"/>
                </a:solidFill>
                <a:latin typeface="华文宋体" panose="02010600040101010101" charset="-122"/>
                <a:ea typeface="华文宋体" panose="02010600040101010101" charset="-122"/>
                <a:sym typeface="+mn-ea"/>
              </a:rPr>
              <a:t>特征工程永远是最重要的，对于单模型我们也达到了较好的水平，同时利用</a:t>
            </a:r>
            <a:r>
              <a:rPr lang="en-US" altLang="zh-CN" sz="2400">
                <a:solidFill>
                  <a:schemeClr val="bg1"/>
                </a:solidFill>
                <a:latin typeface="华文宋体" panose="02010600040101010101" charset="-122"/>
                <a:ea typeface="华文宋体" panose="02010600040101010101" charset="-122"/>
                <a:sym typeface="+mn-ea"/>
              </a:rPr>
              <a:t>LGB</a:t>
            </a:r>
            <a:r>
              <a:rPr lang="zh-CN" altLang="en-US" sz="2400">
                <a:solidFill>
                  <a:schemeClr val="bg1"/>
                </a:solidFill>
                <a:latin typeface="华文宋体" panose="02010600040101010101" charset="-122"/>
                <a:ea typeface="华文宋体" panose="02010600040101010101" charset="-122"/>
                <a:sym typeface="+mn-ea"/>
              </a:rPr>
              <a:t>特征难以对于序列建模的缺点，我们针对性的加入了</a:t>
            </a:r>
            <a:r>
              <a:rPr lang="en-US" altLang="zh-CN" sz="2400">
                <a:solidFill>
                  <a:schemeClr val="bg1"/>
                </a:solidFill>
                <a:latin typeface="华文宋体" panose="02010600040101010101" charset="-122"/>
                <a:ea typeface="华文宋体" panose="02010600040101010101" charset="-122"/>
                <a:sym typeface="+mn-ea"/>
              </a:rPr>
              <a:t>TextCNN</a:t>
            </a:r>
            <a:r>
              <a:rPr lang="zh-CN" altLang="en-US" sz="2400">
                <a:solidFill>
                  <a:schemeClr val="bg1"/>
                </a:solidFill>
                <a:latin typeface="华文宋体" panose="02010600040101010101" charset="-122"/>
                <a:ea typeface="华文宋体" panose="02010600040101010101" charset="-122"/>
                <a:sym typeface="+mn-ea"/>
              </a:rPr>
              <a:t>，以及借鉴了视觉分割领域应用较多的</a:t>
            </a:r>
            <a:r>
              <a:rPr lang="en-US" altLang="zh-CN" sz="2400">
                <a:solidFill>
                  <a:schemeClr val="bg1"/>
                </a:solidFill>
                <a:latin typeface="华文宋体" panose="02010600040101010101" charset="-122"/>
                <a:ea typeface="华文宋体" panose="02010600040101010101" charset="-122"/>
                <a:sym typeface="+mn-ea"/>
              </a:rPr>
              <a:t>ASPP</a:t>
            </a:r>
            <a:r>
              <a:rPr lang="zh-CN" altLang="en-US" sz="2400">
                <a:solidFill>
                  <a:schemeClr val="bg1"/>
                </a:solidFill>
                <a:latin typeface="华文宋体" panose="02010600040101010101" charset="-122"/>
                <a:ea typeface="华文宋体" panose="02010600040101010101" charset="-122"/>
                <a:sym typeface="+mn-ea"/>
              </a:rPr>
              <a:t>组件，使用空洞卷积极大的提升了卷积核的感受野。</a:t>
            </a:r>
          </a:p>
          <a:p>
            <a:endParaRPr lang="zh-CN" altLang="en-US" sz="2400">
              <a:solidFill>
                <a:schemeClr val="bg1"/>
              </a:solidFill>
              <a:latin typeface="华文宋体" panose="02010600040101010101" charset="-122"/>
              <a:ea typeface="华文宋体" panose="02010600040101010101" charset="-122"/>
              <a:sym typeface="+mn-ea"/>
            </a:endParaRPr>
          </a:p>
          <a:p>
            <a:r>
              <a:rPr lang="en-US" sz="2400">
                <a:solidFill>
                  <a:schemeClr val="bg1"/>
                </a:solidFill>
                <a:latin typeface="华文宋体" panose="02010600040101010101" charset="-122"/>
                <a:ea typeface="华文宋体" panose="02010600040101010101" charset="-122"/>
                <a:sym typeface="+mn-ea"/>
              </a:rPr>
              <a:t>3. </a:t>
            </a:r>
            <a:r>
              <a:rPr lang="zh-CN" altLang="en-US" sz="2400">
                <a:solidFill>
                  <a:schemeClr val="bg1"/>
                </a:solidFill>
                <a:latin typeface="华文宋体" panose="02010600040101010101" charset="-122"/>
                <a:ea typeface="华文宋体" panose="02010600040101010101" charset="-122"/>
                <a:sym typeface="+mn-ea"/>
              </a:rPr>
              <a:t>由于比赛是受限的环境，离实际还是有一定的距离的，白客与黑客之间是一种动态的博弈过程，实效性问题也是实际很需要考虑的因素。</a:t>
            </a:r>
          </a:p>
          <a:p>
            <a:endParaRPr lang="zh-CN" altLang="en-US" sz="2400">
              <a:solidFill>
                <a:schemeClr val="bg1"/>
              </a:solidFill>
              <a:latin typeface="华文宋体" panose="02010600040101010101" charset="-122"/>
              <a:ea typeface="华文宋体" panose="02010600040101010101" charset="-122"/>
            </a:endParaRPr>
          </a:p>
          <a:p>
            <a:endParaRPr lang="zh-CN" altLang="en-US" sz="2400">
              <a:solidFill>
                <a:schemeClr val="bg1"/>
              </a:solidFill>
              <a:latin typeface="华文宋体" panose="02010600040101010101" charset="-122"/>
              <a:ea typeface="华文宋体" panose="02010600040101010101" charset="-122"/>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61490" y="-170815"/>
            <a:ext cx="8669655" cy="826770"/>
          </a:xfrm>
        </p:spPr>
        <p:txBody>
          <a:bodyPr/>
          <a:lstStyle/>
          <a:p>
            <a:pPr algn="ctr"/>
            <a:r>
              <a:rPr lang="zh-CN" altLang="en-US">
                <a:latin typeface="华文宋体" panose="02010600040101010101" charset="-122"/>
                <a:ea typeface="华文宋体" panose="02010600040101010101" charset="-122"/>
              </a:rPr>
              <a:t>落地能力</a:t>
            </a:r>
          </a:p>
        </p:txBody>
      </p:sp>
      <p:sp>
        <p:nvSpPr>
          <p:cNvPr id="4" name="文本框 3"/>
          <p:cNvSpPr txBox="1"/>
          <p:nvPr/>
        </p:nvSpPr>
        <p:spPr>
          <a:xfrm>
            <a:off x="453390" y="1090930"/>
            <a:ext cx="10676255" cy="4892675"/>
          </a:xfrm>
          <a:prstGeom prst="rect">
            <a:avLst/>
          </a:prstGeom>
          <a:noFill/>
        </p:spPr>
        <p:txBody>
          <a:bodyPr wrap="square" rtlCol="0" anchor="t">
            <a:spAutoFit/>
          </a:bodyPr>
          <a:lstStyle/>
          <a:p>
            <a:r>
              <a:rPr lang="en-US" altLang="zh-CN" sz="2400">
                <a:solidFill>
                  <a:schemeClr val="bg1"/>
                </a:solidFill>
                <a:latin typeface="华文宋体" panose="02010600040101010101" charset="-122"/>
                <a:ea typeface="华文宋体" panose="02010600040101010101" charset="-122"/>
              </a:rPr>
              <a:t>1. </a:t>
            </a:r>
            <a:r>
              <a:rPr lang="zh-CN" altLang="en-US" sz="2400">
                <a:solidFill>
                  <a:schemeClr val="bg1"/>
                </a:solidFill>
                <a:latin typeface="华文宋体" panose="02010600040101010101" charset="-122"/>
                <a:ea typeface="华文宋体" panose="02010600040101010101" charset="-122"/>
              </a:rPr>
              <a:t>我们的模型设计简单，分别从传统统计特征、文本词带模型、序列建模角度进行了建模分析，并且只使用到了</a:t>
            </a:r>
            <a:r>
              <a:rPr lang="en-US" altLang="zh-CN" sz="2400">
                <a:solidFill>
                  <a:schemeClr val="bg1"/>
                </a:solidFill>
                <a:latin typeface="华文宋体" panose="02010600040101010101" charset="-122"/>
                <a:ea typeface="华文宋体" panose="02010600040101010101" charset="-122"/>
              </a:rPr>
              <a:t>lightgbm, textcnn </a:t>
            </a:r>
            <a:r>
              <a:rPr lang="zh-CN" altLang="en-US" sz="2400">
                <a:solidFill>
                  <a:schemeClr val="bg1"/>
                </a:solidFill>
                <a:latin typeface="华文宋体" panose="02010600040101010101" charset="-122"/>
                <a:ea typeface="华文宋体" panose="02010600040101010101" charset="-122"/>
              </a:rPr>
              <a:t>两种模型，建模的侧重点更加的关注于特征角度以及模型存在倾向性分析。</a:t>
            </a:r>
          </a:p>
          <a:p>
            <a:endParaRPr lang="zh-CN" altLang="en-US" sz="2400">
              <a:solidFill>
                <a:schemeClr val="bg1"/>
              </a:solidFill>
              <a:latin typeface="华文宋体" panose="02010600040101010101" charset="-122"/>
              <a:ea typeface="华文宋体" panose="02010600040101010101" charset="-122"/>
            </a:endParaRPr>
          </a:p>
          <a:p>
            <a:r>
              <a:rPr lang="en-US" altLang="zh-CN" sz="2400">
                <a:solidFill>
                  <a:schemeClr val="bg1"/>
                </a:solidFill>
                <a:latin typeface="华文宋体" panose="02010600040101010101" charset="-122"/>
                <a:ea typeface="华文宋体" panose="02010600040101010101" charset="-122"/>
              </a:rPr>
              <a:t>2. </a:t>
            </a:r>
            <a:r>
              <a:rPr lang="zh-CN" altLang="en-US" sz="2400">
                <a:solidFill>
                  <a:schemeClr val="bg1"/>
                </a:solidFill>
                <a:latin typeface="华文宋体" panose="02010600040101010101" charset="-122"/>
                <a:ea typeface="华文宋体" panose="02010600040101010101" charset="-122"/>
              </a:rPr>
              <a:t>本身模型运行效率也较高，</a:t>
            </a:r>
            <a:r>
              <a:rPr lang="en-US" altLang="zh-CN" sz="2400">
                <a:solidFill>
                  <a:schemeClr val="bg1"/>
                </a:solidFill>
                <a:latin typeface="华文宋体" panose="02010600040101010101" charset="-122"/>
                <a:ea typeface="华文宋体" panose="02010600040101010101" charset="-122"/>
              </a:rPr>
              <a:t>boosting</a:t>
            </a:r>
            <a:r>
              <a:rPr lang="zh-CN" altLang="en-US" sz="2400">
                <a:solidFill>
                  <a:schemeClr val="bg1"/>
                </a:solidFill>
                <a:latin typeface="华文宋体" panose="02010600040101010101" charset="-122"/>
                <a:ea typeface="华文宋体" panose="02010600040101010101" charset="-122"/>
              </a:rPr>
              <a:t>类模型以及</a:t>
            </a:r>
            <a:r>
              <a:rPr lang="en-US" altLang="zh-CN" sz="2400">
                <a:solidFill>
                  <a:schemeClr val="bg1"/>
                </a:solidFill>
                <a:latin typeface="华文宋体" panose="02010600040101010101" charset="-122"/>
                <a:ea typeface="华文宋体" panose="02010600040101010101" charset="-122"/>
              </a:rPr>
              <a:t>textcnn</a:t>
            </a:r>
            <a:r>
              <a:rPr lang="zh-CN" altLang="en-US" sz="2400">
                <a:solidFill>
                  <a:schemeClr val="bg1"/>
                </a:solidFill>
                <a:latin typeface="华文宋体" panose="02010600040101010101" charset="-122"/>
                <a:ea typeface="华文宋体" panose="02010600040101010101" charset="-122"/>
              </a:rPr>
              <a:t>类模型均被大量应用在工业界的实际场景（推荐系统、情感分析等）。</a:t>
            </a:r>
          </a:p>
          <a:p>
            <a:endParaRPr lang="zh-CN" altLang="en-US" sz="2400">
              <a:solidFill>
                <a:schemeClr val="bg1"/>
              </a:solidFill>
              <a:latin typeface="华文宋体" panose="02010600040101010101" charset="-122"/>
              <a:ea typeface="华文宋体" panose="02010600040101010101" charset="-122"/>
            </a:endParaRPr>
          </a:p>
          <a:p>
            <a:r>
              <a:rPr lang="en-US" altLang="zh-CN" sz="2400">
                <a:solidFill>
                  <a:schemeClr val="bg1"/>
                </a:solidFill>
                <a:latin typeface="华文宋体" panose="02010600040101010101" charset="-122"/>
                <a:ea typeface="华文宋体" panose="02010600040101010101" charset="-122"/>
              </a:rPr>
              <a:t>3. </a:t>
            </a:r>
            <a:r>
              <a:rPr lang="zh-CN" altLang="en-US" sz="2400">
                <a:solidFill>
                  <a:schemeClr val="bg1"/>
                </a:solidFill>
                <a:latin typeface="华文宋体" panose="02010600040101010101" charset="-122"/>
                <a:ea typeface="华文宋体" panose="02010600040101010101" charset="-122"/>
              </a:rPr>
              <a:t>我们比赛一贯的宗旨就是能够快速的进行实验的迭代，从而能以较低的成本进行迁移和线上尝试。另外，值得注意的是，实际真实的场景会存在对于稳定性、效率以及安全性的需求，而不仅仅考虑性能。</a:t>
            </a:r>
          </a:p>
          <a:p>
            <a:endParaRPr lang="zh-CN" altLang="en-US" sz="2400">
              <a:solidFill>
                <a:schemeClr val="bg1"/>
              </a:solidFill>
              <a:latin typeface="华文宋体" panose="02010600040101010101" charset="-122"/>
              <a:ea typeface="华文宋体" panose="02010600040101010101" charset="-122"/>
            </a:endParaRPr>
          </a:p>
          <a:p>
            <a:r>
              <a:rPr lang="en-US" altLang="zh-CN" sz="2400">
                <a:solidFill>
                  <a:schemeClr val="bg1"/>
                </a:solidFill>
                <a:latin typeface="华文宋体" panose="02010600040101010101" charset="-122"/>
                <a:ea typeface="华文宋体" panose="02010600040101010101" charset="-122"/>
              </a:rPr>
              <a:t>4. </a:t>
            </a:r>
            <a:r>
              <a:rPr lang="zh-CN" altLang="en-US" sz="2400">
                <a:solidFill>
                  <a:schemeClr val="bg1"/>
                </a:solidFill>
                <a:latin typeface="华文宋体" panose="02010600040101010101" charset="-122"/>
                <a:ea typeface="华文宋体" panose="02010600040101010101" charset="-122"/>
              </a:rPr>
              <a:t>另外一个我们团队觉得可以继续深入尝试的思路就是，对抗在线学习，攻与防是动态博弈的，在线流式的学习以及领域的经验规则也是非常重要的一环。</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副标题 7"/>
          <p:cNvSpPr>
            <a:spLocks noGrp="1"/>
          </p:cNvSpPr>
          <p:nvPr>
            <p:ph type="subTitle" idx="1"/>
          </p:nvPr>
        </p:nvSpPr>
        <p:spPr/>
        <p:txBody>
          <a:bodyPr/>
          <a:lstStyle/>
          <a:p>
            <a:endParaRPr lang="zh-CN" altLang="en-US"/>
          </a:p>
        </p:txBody>
      </p:sp>
      <p:sp>
        <p:nvSpPr>
          <p:cNvPr id="228" name="Shape 228"/>
          <p:cNvSpPr/>
          <p:nvPr/>
        </p:nvSpPr>
        <p:spPr>
          <a:xfrm>
            <a:off x="7451943"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229" name="Shape 229"/>
          <p:cNvSpPr/>
          <p:nvPr/>
        </p:nvSpPr>
        <p:spPr>
          <a:xfrm>
            <a:off x="5526351"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230" name="Shape 230"/>
          <p:cNvSpPr/>
          <p:nvPr/>
        </p:nvSpPr>
        <p:spPr>
          <a:xfrm>
            <a:off x="3596950"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231" name="Shape 231"/>
          <p:cNvSpPr/>
          <p:nvPr/>
        </p:nvSpPr>
        <p:spPr>
          <a:xfrm>
            <a:off x="9303472" y="2751639"/>
            <a:ext cx="1224155" cy="1224155"/>
          </a:xfrm>
          <a:prstGeom prst="ellipse">
            <a:avLst/>
          </a:prstGeom>
          <a:solidFill>
            <a:srgbClr val="373D41">
              <a:alpha val="5000"/>
            </a:srgbClr>
          </a:solidFill>
          <a:ln w="12700">
            <a:miter lim="400000"/>
          </a:ln>
        </p:spPr>
        <p:txBody>
          <a:bodyPr lIns="25400" tIns="25400" rIns="25400" bIns="25400" anchor="ctr"/>
          <a:lstStyle/>
          <a:p>
            <a:pPr>
              <a:defRPr sz="3200"/>
            </a:pPr>
            <a:endParaRPr sz="1600"/>
          </a:p>
        </p:txBody>
      </p:sp>
      <p:sp>
        <p:nvSpPr>
          <p:cNvPr id="232" name="Shape 232"/>
          <p:cNvSpPr/>
          <p:nvPr/>
        </p:nvSpPr>
        <p:spPr>
          <a:xfrm>
            <a:off x="9407719" y="2852712"/>
            <a:ext cx="1015660" cy="1015660"/>
          </a:xfrm>
          <a:prstGeom prst="ellipse">
            <a:avLst/>
          </a:prstGeom>
          <a:solidFill>
            <a:srgbClr val="373D41"/>
          </a:solidFill>
          <a:ln w="12700">
            <a:miter lim="400000"/>
          </a:ln>
          <a:effectLst>
            <a:outerShdw blurRad="584200" dist="29019" dir="5640464" rotWithShape="0">
              <a:srgbClr val="373D41">
                <a:alpha val="31356"/>
              </a:srgbClr>
            </a:outerShdw>
          </a:effectLst>
        </p:spPr>
        <p:txBody>
          <a:bodyPr lIns="25400" tIns="25400" rIns="25400" bIns="25400" anchor="ctr"/>
          <a:lstStyle/>
          <a:p>
            <a:pPr>
              <a:defRPr sz="3200"/>
            </a:pPr>
            <a:endParaRPr sz="1600"/>
          </a:p>
        </p:txBody>
      </p:sp>
      <p:sp>
        <p:nvSpPr>
          <p:cNvPr id="234" name="Shape 234"/>
          <p:cNvSpPr/>
          <p:nvPr/>
        </p:nvSpPr>
        <p:spPr>
          <a:xfrm>
            <a:off x="9765181" y="3137974"/>
            <a:ext cx="304800" cy="512445"/>
          </a:xfrm>
          <a:prstGeom prst="rect">
            <a:avLst/>
          </a:prstGeom>
          <a:ln w="12700">
            <a:miter lim="400000"/>
          </a:ln>
        </p:spPr>
        <p:txBody>
          <a:bodyPr wrap="none" lIns="25400" tIns="25400" rIns="25400" bIns="25400" anchor="ctr">
            <a:spAutoFit/>
          </a:bodyPr>
          <a:lstStyle>
            <a:lvl1pPr algn="l">
              <a:defRPr sz="6000">
                <a:solidFill>
                  <a:srgbClr val="FFFFFF"/>
                </a:solidFill>
                <a:latin typeface="Univers LT Std 55 Roman"/>
                <a:ea typeface="Univers LT Std 55 Roman"/>
                <a:cs typeface="Univers LT Std 55 Roman"/>
                <a:sym typeface="Univers LT Std 55 Roman"/>
              </a:defRPr>
            </a:lvl1pPr>
          </a:lstStyle>
          <a:p>
            <a:r>
              <a:rPr sz="3000"/>
              <a:t>5</a:t>
            </a:r>
          </a:p>
        </p:txBody>
      </p:sp>
      <p:sp>
        <p:nvSpPr>
          <p:cNvPr id="235" name="Shape 235"/>
          <p:cNvSpPr/>
          <p:nvPr/>
        </p:nvSpPr>
        <p:spPr>
          <a:xfrm>
            <a:off x="8398680" y="3363716"/>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237" name="Shape 237"/>
          <p:cNvSpPr/>
          <p:nvPr/>
        </p:nvSpPr>
        <p:spPr>
          <a:xfrm>
            <a:off x="7659943" y="3172899"/>
            <a:ext cx="268987" cy="419735"/>
          </a:xfrm>
          <a:prstGeom prst="rect">
            <a:avLst/>
          </a:prstGeom>
          <a:ln w="12700">
            <a:miter lim="400000"/>
          </a:ln>
        </p:spPr>
        <p:txBody>
          <a:bodyPr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4</a:t>
            </a:r>
          </a:p>
        </p:txBody>
      </p:sp>
      <p:sp>
        <p:nvSpPr>
          <p:cNvPr id="239" name="Shape 239"/>
          <p:cNvSpPr/>
          <p:nvPr/>
        </p:nvSpPr>
        <p:spPr>
          <a:xfrm>
            <a:off x="5730542" y="3167429"/>
            <a:ext cx="254000" cy="419735"/>
          </a:xfrm>
          <a:prstGeom prst="rect">
            <a:avLst/>
          </a:prstGeom>
          <a:ln w="12700">
            <a:miter lim="400000"/>
          </a:ln>
        </p:spPr>
        <p:txBody>
          <a:bodyPr wrap="none"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3</a:t>
            </a:r>
          </a:p>
        </p:txBody>
      </p:sp>
      <p:sp>
        <p:nvSpPr>
          <p:cNvPr id="240" name="Shape 240"/>
          <p:cNvSpPr/>
          <p:nvPr/>
        </p:nvSpPr>
        <p:spPr>
          <a:xfrm>
            <a:off x="6469915" y="3358246"/>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242" name="Shape 242"/>
          <p:cNvSpPr/>
          <p:nvPr/>
        </p:nvSpPr>
        <p:spPr>
          <a:xfrm>
            <a:off x="3800506" y="3172899"/>
            <a:ext cx="254000" cy="419735"/>
          </a:xfrm>
          <a:prstGeom prst="rect">
            <a:avLst/>
          </a:prstGeom>
          <a:ln w="12700">
            <a:miter lim="400000"/>
          </a:ln>
        </p:spPr>
        <p:txBody>
          <a:bodyPr wrap="none"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2</a:t>
            </a:r>
          </a:p>
        </p:txBody>
      </p:sp>
      <p:sp>
        <p:nvSpPr>
          <p:cNvPr id="243" name="Shape 243"/>
          <p:cNvSpPr/>
          <p:nvPr/>
        </p:nvSpPr>
        <p:spPr>
          <a:xfrm>
            <a:off x="4590678" y="3363716"/>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244" name="Shape 244"/>
          <p:cNvSpPr/>
          <p:nvPr/>
        </p:nvSpPr>
        <p:spPr>
          <a:xfrm>
            <a:off x="1667549"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246" name="Shape 246"/>
          <p:cNvSpPr/>
          <p:nvPr/>
        </p:nvSpPr>
        <p:spPr>
          <a:xfrm>
            <a:off x="1871104" y="3172899"/>
            <a:ext cx="254000" cy="419735"/>
          </a:xfrm>
          <a:prstGeom prst="rect">
            <a:avLst/>
          </a:prstGeom>
          <a:ln w="12700">
            <a:miter lim="400000"/>
          </a:ln>
        </p:spPr>
        <p:txBody>
          <a:bodyPr wrap="none"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1</a:t>
            </a:r>
          </a:p>
        </p:txBody>
      </p:sp>
      <p:sp>
        <p:nvSpPr>
          <p:cNvPr id="247" name="Shape 247"/>
          <p:cNvSpPr/>
          <p:nvPr/>
        </p:nvSpPr>
        <p:spPr>
          <a:xfrm>
            <a:off x="2610477" y="3363716"/>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131" name="Shape 131"/>
          <p:cNvSpPr/>
          <p:nvPr/>
        </p:nvSpPr>
        <p:spPr>
          <a:xfrm>
            <a:off x="537540" y="718832"/>
            <a:ext cx="1096010" cy="789305"/>
          </a:xfrm>
          <a:prstGeom prst="rect">
            <a:avLst/>
          </a:prstGeom>
          <a:ln w="12700">
            <a:miter lim="400000"/>
          </a:ln>
        </p:spPr>
        <p:txBody>
          <a:bodyPr wrap="non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sz="4000">
                <a:solidFill>
                  <a:schemeClr val="bg1"/>
                </a:solidFill>
              </a:rPr>
              <a:t>目录</a:t>
            </a:r>
          </a:p>
        </p:txBody>
      </p:sp>
      <p:sp>
        <p:nvSpPr>
          <p:cNvPr id="2" name="Shape 138"/>
          <p:cNvSpPr/>
          <p:nvPr/>
        </p:nvSpPr>
        <p:spPr>
          <a:xfrm>
            <a:off x="1634049" y="4291356"/>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M-GBK"/>
                <a:ea typeface="FZLanTingHei-M-GBK"/>
                <a:cs typeface="FZLanTingHei-M-GBK"/>
                <a:sym typeface="FZLanTingHei-M-GBK"/>
              </a:defRPr>
            </a:lvl1pPr>
          </a:lstStyle>
          <a:p>
            <a:r>
              <a:rPr lang="zh-CN" sz="2000">
                <a:solidFill>
                  <a:schemeClr val="bg1"/>
                </a:solidFill>
              </a:rPr>
              <a:t>团队成员</a:t>
            </a:r>
          </a:p>
        </p:txBody>
      </p:sp>
      <p:sp>
        <p:nvSpPr>
          <p:cNvPr id="3" name="Shape 142"/>
          <p:cNvSpPr/>
          <p:nvPr/>
        </p:nvSpPr>
        <p:spPr>
          <a:xfrm>
            <a:off x="3613668" y="4294847"/>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赛题分析</a:t>
            </a:r>
          </a:p>
        </p:txBody>
      </p:sp>
      <p:sp>
        <p:nvSpPr>
          <p:cNvPr id="4" name="Shape 145"/>
          <p:cNvSpPr/>
          <p:nvPr/>
        </p:nvSpPr>
        <p:spPr>
          <a:xfrm>
            <a:off x="5622445" y="4291037"/>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整体方案</a:t>
            </a:r>
          </a:p>
        </p:txBody>
      </p:sp>
      <p:sp>
        <p:nvSpPr>
          <p:cNvPr id="5" name="Shape 148"/>
          <p:cNvSpPr/>
          <p:nvPr/>
        </p:nvSpPr>
        <p:spPr>
          <a:xfrm>
            <a:off x="7451833" y="4291037"/>
            <a:ext cx="1355725"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结果和展望</a:t>
            </a:r>
          </a:p>
        </p:txBody>
      </p:sp>
      <p:sp>
        <p:nvSpPr>
          <p:cNvPr id="6" name="Shape 151"/>
          <p:cNvSpPr/>
          <p:nvPr/>
        </p:nvSpPr>
        <p:spPr>
          <a:xfrm>
            <a:off x="9498074" y="4291037"/>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其他分析</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0767" y="-1253490"/>
            <a:ext cx="8669868" cy="1836738"/>
          </a:xfrm>
        </p:spPr>
        <p:txBody>
          <a:bodyPr/>
          <a:lstStyle/>
          <a:p>
            <a:pPr algn="ctr"/>
            <a:r>
              <a:rPr lang="zh-CN" altLang="en-US">
                <a:latin typeface="华文宋体" panose="02010600040101010101" charset="-122"/>
                <a:ea typeface="华文宋体" panose="02010600040101010101" charset="-122"/>
              </a:rPr>
              <a:t>黑客如何绕过</a:t>
            </a:r>
          </a:p>
        </p:txBody>
      </p:sp>
      <p:sp>
        <p:nvSpPr>
          <p:cNvPr id="6" name="内容占位符 2"/>
          <p:cNvSpPr>
            <a:spLocks noGrp="1"/>
          </p:cNvSpPr>
          <p:nvPr/>
        </p:nvSpPr>
        <p:spPr>
          <a:xfrm>
            <a:off x="609600" y="1320165"/>
            <a:ext cx="10972800" cy="547814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0" indent="0">
              <a:buNone/>
            </a:pPr>
            <a:r>
              <a:rPr lang="zh-CN" altLang="en-US" sz="1800" dirty="0">
                <a:solidFill>
                  <a:schemeClr val="bg1"/>
                </a:solidFill>
                <a:latin typeface="华文宋体" panose="02010600040101010101" charset="-122"/>
                <a:ea typeface="华文宋体" panose="02010600040101010101" charset="-122"/>
              </a:rPr>
              <a:t>通过分析数据和模型存在的一些缺点和限制，可能通过以下方式可以绕过。</a:t>
            </a:r>
          </a:p>
          <a:p>
            <a:pPr marL="0" indent="0">
              <a:buNone/>
            </a:pPr>
            <a:r>
              <a:rPr lang="zh-CN" altLang="en-US" sz="1800" dirty="0">
                <a:solidFill>
                  <a:schemeClr val="bg1"/>
                </a:solidFill>
                <a:latin typeface="华文宋体" panose="02010600040101010101" charset="-122"/>
                <a:ea typeface="华文宋体" panose="02010600040101010101" charset="-122"/>
              </a:rPr>
              <a:t>例如，官网中提到，在一个文件调用的api数量有可能很多，对于一个tid中调用超过5000个api的文件，我们进行了截断，按照顺序保留了每个tid前5000个api的记录。（</a:t>
            </a:r>
            <a:r>
              <a:rPr lang="zh-CN" altLang="en-US" sz="1800" dirty="0">
                <a:solidFill>
                  <a:schemeClr val="accent5"/>
                </a:solidFill>
                <a:latin typeface="华文宋体" panose="02010600040101010101" charset="-122"/>
                <a:ea typeface="华文宋体" panose="02010600040101010101" charset="-122"/>
              </a:rPr>
              <a:t>决赛并没有进行截断</a:t>
            </a:r>
            <a:r>
              <a:rPr lang="zh-CN" altLang="en-US" sz="1800" dirty="0">
                <a:solidFill>
                  <a:schemeClr val="bg1"/>
                </a:solidFill>
                <a:latin typeface="华文宋体" panose="02010600040101010101" charset="-122"/>
                <a:ea typeface="华文宋体" panose="02010600040101010101" charset="-122"/>
              </a:rPr>
              <a:t>）</a:t>
            </a:r>
          </a:p>
          <a:p>
            <a:pPr marL="0" indent="0">
              <a:buNone/>
            </a:pPr>
            <a:r>
              <a:rPr lang="zh-CN" altLang="en-US" sz="1800" dirty="0">
                <a:solidFill>
                  <a:schemeClr val="bg1"/>
                </a:solidFill>
                <a:latin typeface="华文宋体" panose="02010600040101010101" charset="-122"/>
                <a:ea typeface="华文宋体" panose="02010600040101010101" charset="-122"/>
              </a:rPr>
              <a:t>那么可以在病毒之前加入大段的正常程序即可避过检测。</a:t>
            </a:r>
          </a:p>
          <a:p>
            <a:pPr marL="0" indent="0">
              <a:buNone/>
            </a:pPr>
            <a:r>
              <a:rPr lang="zh-CN" altLang="en-US" sz="1800" dirty="0">
                <a:solidFill>
                  <a:schemeClr val="bg1"/>
                </a:solidFill>
                <a:latin typeface="华文宋体" panose="02010600040101010101" charset="-122"/>
                <a:ea typeface="华文宋体" panose="02010600040101010101" charset="-122"/>
              </a:rPr>
              <a:t>另外，该题中时序性是关键，而时序性中的窗口大小至关重要，目前模型难以对长距离的序列进行建模，（例如</a:t>
            </a:r>
            <a:r>
              <a:rPr lang="en-US" altLang="zh-CN" sz="1800" dirty="0">
                <a:solidFill>
                  <a:schemeClr val="bg1"/>
                </a:solidFill>
                <a:latin typeface="华文宋体" panose="02010600040101010101" charset="-122"/>
                <a:ea typeface="华文宋体" panose="02010600040101010101" charset="-122"/>
              </a:rPr>
              <a:t>LSTM</a:t>
            </a:r>
            <a:r>
              <a:rPr lang="zh-CN" altLang="en-US" sz="1800" dirty="0">
                <a:solidFill>
                  <a:schemeClr val="bg1"/>
                </a:solidFill>
                <a:latin typeface="华文宋体" panose="02010600040101010101" charset="-122"/>
                <a:ea typeface="华文宋体" panose="02010600040101010101" charset="-122"/>
              </a:rPr>
              <a:t>可以实现记忆，但是长距离的效果也不理想）</a:t>
            </a:r>
          </a:p>
          <a:p>
            <a:pPr marL="0" indent="0">
              <a:buNone/>
            </a:pPr>
            <a:r>
              <a:rPr lang="zh-CN" altLang="en-US" sz="1800" dirty="0">
                <a:solidFill>
                  <a:schemeClr val="bg1"/>
                </a:solidFill>
                <a:latin typeface="华文宋体" panose="02010600040101010101" charset="-122"/>
                <a:ea typeface="华文宋体" panose="02010600040101010101" charset="-122"/>
              </a:rPr>
              <a:t>将方法总结如下：</a:t>
            </a:r>
          </a:p>
          <a:p>
            <a:pPr marL="0" indent="0">
              <a:buNone/>
            </a:pPr>
            <a:endParaRPr lang="en-US" altLang="zh-CN" sz="1800" dirty="0">
              <a:solidFill>
                <a:schemeClr val="bg1"/>
              </a:solidFill>
              <a:latin typeface="华文宋体" panose="02010600040101010101" charset="-122"/>
              <a:ea typeface="华文宋体" panose="02010600040101010101" charset="-122"/>
            </a:endParaRPr>
          </a:p>
          <a:p>
            <a:pPr marL="0" indent="0">
              <a:buNone/>
            </a:pPr>
            <a:r>
              <a:rPr lang="en-US" altLang="zh-CN" sz="1800" dirty="0">
                <a:solidFill>
                  <a:schemeClr val="bg1"/>
                </a:solidFill>
                <a:latin typeface="华文宋体" panose="02010600040101010101" charset="-122"/>
                <a:ea typeface="华文宋体" panose="02010600040101010101" charset="-122"/>
              </a:rPr>
              <a:t>1</a:t>
            </a:r>
            <a:r>
              <a:rPr lang="zh-CN" altLang="en-US" sz="1800" dirty="0">
                <a:solidFill>
                  <a:schemeClr val="bg1"/>
                </a:solidFill>
                <a:latin typeface="华文宋体" panose="02010600040101010101" charset="-122"/>
                <a:ea typeface="华文宋体" panose="02010600040101010101" charset="-122"/>
              </a:rPr>
              <a:t>）把大段的正常</a:t>
            </a:r>
            <a:r>
              <a:rPr lang="en-GB" altLang="zh-CN" sz="1800" dirty="0" err="1">
                <a:solidFill>
                  <a:schemeClr val="bg1"/>
                </a:solidFill>
                <a:latin typeface="华文宋体" panose="02010600040101010101" charset="-122"/>
                <a:ea typeface="华文宋体" panose="02010600040101010101" charset="-122"/>
              </a:rPr>
              <a:t>api</a:t>
            </a:r>
            <a:r>
              <a:rPr lang="zh-CN" altLang="en-US" sz="1800" dirty="0">
                <a:solidFill>
                  <a:schemeClr val="bg1"/>
                </a:solidFill>
                <a:latin typeface="华文宋体" panose="02010600040101010101" charset="-122"/>
                <a:ea typeface="华文宋体" panose="02010600040101010101" charset="-122"/>
              </a:rPr>
              <a:t>指令序列加到病毒程序前面（避过一般的检测窗口）</a:t>
            </a:r>
            <a:endParaRPr lang="en-US" altLang="zh-CN" sz="1800" dirty="0">
              <a:solidFill>
                <a:schemeClr val="bg1"/>
              </a:solidFill>
              <a:latin typeface="华文宋体" panose="02010600040101010101" charset="-122"/>
              <a:ea typeface="华文宋体" panose="02010600040101010101" charset="-122"/>
            </a:endParaRPr>
          </a:p>
          <a:p>
            <a:pPr marL="0" indent="0">
              <a:buNone/>
            </a:pPr>
            <a:r>
              <a:rPr lang="en-US" altLang="zh-CN" sz="1800" dirty="0">
                <a:solidFill>
                  <a:schemeClr val="bg1"/>
                </a:solidFill>
                <a:latin typeface="华文宋体" panose="02010600040101010101" charset="-122"/>
                <a:ea typeface="华文宋体" panose="02010600040101010101" charset="-122"/>
              </a:rPr>
              <a:t>2</a:t>
            </a:r>
            <a:r>
              <a:rPr lang="zh-CN" altLang="en-US" sz="1800" dirty="0">
                <a:solidFill>
                  <a:schemeClr val="bg1"/>
                </a:solidFill>
                <a:latin typeface="华文宋体" panose="02010600040101010101" charset="-122"/>
                <a:ea typeface="华文宋体" panose="02010600040101010101" charset="-122"/>
              </a:rPr>
              <a:t>）将病毒植入到需要调用相同</a:t>
            </a:r>
            <a:r>
              <a:rPr lang="en-US" altLang="zh-CN" sz="1800" dirty="0" err="1">
                <a:solidFill>
                  <a:schemeClr val="bg1"/>
                </a:solidFill>
                <a:latin typeface="华文宋体" panose="02010600040101010101" charset="-122"/>
                <a:ea typeface="华文宋体" panose="02010600040101010101" charset="-122"/>
              </a:rPr>
              <a:t>api</a:t>
            </a:r>
            <a:r>
              <a:rPr lang="zh-CN" altLang="en-US" sz="1800" dirty="0">
                <a:solidFill>
                  <a:schemeClr val="bg1"/>
                </a:solidFill>
                <a:latin typeface="华文宋体" panose="02010600040101010101" charset="-122"/>
                <a:ea typeface="华文宋体" panose="02010600040101010101" charset="-122"/>
              </a:rPr>
              <a:t>的程序中（替身欺诈）</a:t>
            </a:r>
            <a:endParaRPr lang="en-US" altLang="zh-CN" sz="1800" dirty="0">
              <a:solidFill>
                <a:schemeClr val="bg1"/>
              </a:solidFill>
              <a:latin typeface="华文宋体" panose="02010600040101010101" charset="-122"/>
              <a:ea typeface="华文宋体" panose="02010600040101010101" charset="-122"/>
            </a:endParaRPr>
          </a:p>
          <a:p>
            <a:pPr marL="0" indent="0">
              <a:buNone/>
            </a:pPr>
            <a:r>
              <a:rPr lang="en-US" altLang="zh-CN" sz="1800" dirty="0">
                <a:solidFill>
                  <a:schemeClr val="bg1"/>
                </a:solidFill>
                <a:latin typeface="华文宋体" panose="02010600040101010101" charset="-122"/>
                <a:ea typeface="华文宋体" panose="02010600040101010101" charset="-122"/>
              </a:rPr>
              <a:t>3</a:t>
            </a:r>
            <a:r>
              <a:rPr lang="zh-CN" altLang="en-US" sz="1800" dirty="0">
                <a:solidFill>
                  <a:schemeClr val="bg1"/>
                </a:solidFill>
                <a:latin typeface="华文宋体" panose="02010600040101010101" charset="-122"/>
                <a:ea typeface="华文宋体" panose="02010600040101010101" charset="-122"/>
              </a:rPr>
              <a:t>）病毒调用的</a:t>
            </a:r>
            <a:r>
              <a:rPr lang="en-US" altLang="zh-CN" sz="1800" dirty="0" err="1">
                <a:solidFill>
                  <a:schemeClr val="bg1"/>
                </a:solidFill>
                <a:latin typeface="华文宋体" panose="02010600040101010101" charset="-122"/>
                <a:ea typeface="华文宋体" panose="02010600040101010101" charset="-122"/>
              </a:rPr>
              <a:t>api</a:t>
            </a:r>
            <a:r>
              <a:rPr lang="zh-CN" altLang="en-US" sz="1800" dirty="0">
                <a:solidFill>
                  <a:schemeClr val="bg1"/>
                </a:solidFill>
                <a:latin typeface="华文宋体" panose="02010600040101010101" charset="-122"/>
                <a:ea typeface="华文宋体" panose="02010600040101010101" charset="-122"/>
              </a:rPr>
              <a:t>不要连续地放在一起，中间插入大量正常</a:t>
            </a:r>
            <a:r>
              <a:rPr lang="en-US" altLang="zh-CN" sz="1800" dirty="0" err="1">
                <a:solidFill>
                  <a:schemeClr val="bg1"/>
                </a:solidFill>
                <a:latin typeface="华文宋体" panose="02010600040101010101" charset="-122"/>
                <a:ea typeface="华文宋体" panose="02010600040101010101" charset="-122"/>
              </a:rPr>
              <a:t>api</a:t>
            </a:r>
            <a:r>
              <a:rPr lang="zh-CN" altLang="en-US" sz="1800" dirty="0">
                <a:solidFill>
                  <a:schemeClr val="bg1"/>
                </a:solidFill>
                <a:latin typeface="华文宋体" panose="02010600040101010101" charset="-122"/>
                <a:ea typeface="华文宋体" panose="02010600040101010101" charset="-122"/>
              </a:rPr>
              <a:t>调用指令（长距离欺诈）</a:t>
            </a:r>
          </a:p>
          <a:p>
            <a:pPr marL="0" indent="0">
              <a:buNone/>
            </a:pPr>
            <a:endParaRPr lang="zh-CN" altLang="en-US" sz="1800" dirty="0">
              <a:solidFill>
                <a:schemeClr val="bg1"/>
              </a:solidFill>
              <a:latin typeface="华文宋体" panose="02010600040101010101" charset="-122"/>
              <a:ea typeface="华文宋体" panose="02010600040101010101" charset="-122"/>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60667" y="-1266825"/>
            <a:ext cx="8669868" cy="1836738"/>
          </a:xfrm>
        </p:spPr>
        <p:txBody>
          <a:bodyPr/>
          <a:lstStyle/>
          <a:p>
            <a:pPr algn="ctr"/>
            <a:r>
              <a:rPr lang="zh-CN" altLang="en-US">
                <a:latin typeface="华文宋体" panose="02010600040101010101" charset="-122"/>
                <a:ea typeface="华文宋体" panose="02010600040101010101" charset="-122"/>
                <a:sym typeface="+mn-ea"/>
              </a:rPr>
              <a:t>无监督聚类</a:t>
            </a:r>
          </a:p>
        </p:txBody>
      </p:sp>
      <p:sp>
        <p:nvSpPr>
          <p:cNvPr id="5" name="内容占位符 2"/>
          <p:cNvSpPr>
            <a:spLocks noGrp="1"/>
          </p:cNvSpPr>
          <p:nvPr/>
        </p:nvSpPr>
        <p:spPr>
          <a:xfrm>
            <a:off x="609600" y="1320165"/>
            <a:ext cx="10972800" cy="4525963"/>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0" indent="0">
              <a:buNone/>
            </a:pPr>
            <a:r>
              <a:rPr lang="en-US" altLang="zh-CN" sz="1600" dirty="0">
                <a:solidFill>
                  <a:schemeClr val="bg1"/>
                </a:solidFill>
                <a:latin typeface="华文宋体" panose="02010600040101010101" charset="-122"/>
                <a:ea typeface="华文宋体" panose="02010600040101010101" charset="-122"/>
              </a:rPr>
              <a:t>1</a:t>
            </a:r>
            <a:r>
              <a:rPr lang="zh-CN" altLang="en-US" sz="1600" dirty="0">
                <a:solidFill>
                  <a:schemeClr val="bg1"/>
                </a:solidFill>
                <a:latin typeface="华文宋体" panose="02010600040101010101" charset="-122"/>
                <a:ea typeface="华文宋体" panose="02010600040101010101" charset="-122"/>
              </a:rPr>
              <a:t>）</a:t>
            </a:r>
            <a:r>
              <a:rPr lang="zh-CN" altLang="en-US" sz="1600" dirty="0">
                <a:solidFill>
                  <a:schemeClr val="bg1"/>
                </a:solidFill>
                <a:latin typeface="华文宋体" panose="02010600040101010101" charset="-122"/>
                <a:ea typeface="华文宋体" panose="02010600040101010101" charset="-122"/>
                <a:sym typeface="+mn-ea"/>
              </a:rPr>
              <a:t>当不知道</a:t>
            </a:r>
            <a:r>
              <a:rPr lang="en-US" altLang="zh-CN" sz="1600" dirty="0">
                <a:solidFill>
                  <a:schemeClr val="bg1"/>
                </a:solidFill>
                <a:latin typeface="华文宋体" panose="02010600040101010101" charset="-122"/>
                <a:ea typeface="华文宋体" panose="02010600040101010101" charset="-122"/>
                <a:sym typeface="+mn-ea"/>
              </a:rPr>
              <a:t>Label</a:t>
            </a:r>
            <a:r>
              <a:rPr lang="zh-CN" altLang="en-US" sz="1600" dirty="0">
                <a:solidFill>
                  <a:schemeClr val="bg1"/>
                </a:solidFill>
                <a:latin typeface="华文宋体" panose="02010600040101010101" charset="-122"/>
                <a:ea typeface="华文宋体" panose="02010600040101010101" charset="-122"/>
                <a:sym typeface="+mn-ea"/>
              </a:rPr>
              <a:t>时，进行聚类，（无监督学习）</a:t>
            </a:r>
            <a:endParaRPr lang="zh-CN" altLang="en-US" sz="1600" dirty="0">
              <a:solidFill>
                <a:schemeClr val="bg1"/>
              </a:solidFill>
              <a:latin typeface="华文宋体" panose="02010600040101010101" charset="-122"/>
              <a:ea typeface="华文宋体" panose="02010600040101010101" charset="-122"/>
            </a:endParaRPr>
          </a:p>
          <a:p>
            <a:pPr marL="0" indent="0">
              <a:buNone/>
            </a:pPr>
            <a:r>
              <a:rPr lang="zh-CN" altLang="en-US" sz="1600" dirty="0">
                <a:solidFill>
                  <a:schemeClr val="bg1"/>
                </a:solidFill>
                <a:latin typeface="华文宋体" panose="02010600040101010101" charset="-122"/>
                <a:ea typeface="华文宋体" panose="02010600040101010101" charset="-122"/>
              </a:rPr>
              <a:t>同样的提取前文提到的特征，然后调用聚类算法</a:t>
            </a:r>
          </a:p>
          <a:p>
            <a:pPr marL="0" indent="0">
              <a:buNone/>
            </a:pPr>
            <a:endParaRPr lang="zh-CN" altLang="en-US" sz="1600" dirty="0">
              <a:solidFill>
                <a:schemeClr val="bg1"/>
              </a:solidFill>
              <a:latin typeface="华文宋体" panose="02010600040101010101" charset="-122"/>
              <a:ea typeface="华文宋体" panose="02010600040101010101" charset="-122"/>
            </a:endParaRPr>
          </a:p>
          <a:p>
            <a:pPr marL="0" indent="0">
              <a:buNone/>
            </a:pPr>
            <a:r>
              <a:rPr lang="en-US" altLang="zh-CN" sz="1600" dirty="0">
                <a:solidFill>
                  <a:schemeClr val="bg1"/>
                </a:solidFill>
                <a:latin typeface="华文宋体" panose="02010600040101010101" charset="-122"/>
                <a:ea typeface="华文宋体" panose="02010600040101010101" charset="-122"/>
              </a:rPr>
              <a:t>2</a:t>
            </a:r>
            <a:r>
              <a:rPr lang="zh-CN" altLang="en-US" sz="1600" dirty="0">
                <a:solidFill>
                  <a:schemeClr val="bg1"/>
                </a:solidFill>
                <a:latin typeface="华文宋体" panose="02010600040101010101" charset="-122"/>
                <a:ea typeface="华文宋体" panose="02010600040101010101" charset="-122"/>
              </a:rPr>
              <a:t>）尝试多种聚类算法</a:t>
            </a:r>
          </a:p>
          <a:p>
            <a:pPr marL="0" indent="0">
              <a:buNone/>
            </a:pPr>
            <a:r>
              <a:rPr lang="zh-CN" altLang="en-US" sz="1600" dirty="0">
                <a:solidFill>
                  <a:schemeClr val="bg1"/>
                </a:solidFill>
                <a:latin typeface="华文宋体" panose="02010600040101010101" charset="-122"/>
                <a:ea typeface="华文宋体" panose="02010600040101010101" charset="-122"/>
              </a:rPr>
              <a:t>当簇的数目需要指定时，则可以尝试</a:t>
            </a:r>
            <a:r>
              <a:rPr lang="en-US" altLang="zh-CN" sz="1600" dirty="0">
                <a:solidFill>
                  <a:schemeClr val="bg1"/>
                </a:solidFill>
                <a:latin typeface="华文宋体" panose="02010600040101010101" charset="-122"/>
                <a:ea typeface="华文宋体" panose="02010600040101010101" charset="-122"/>
              </a:rPr>
              <a:t>k  = 2</a:t>
            </a:r>
            <a:r>
              <a:rPr lang="zh-CN" altLang="en-US" sz="1600" dirty="0">
                <a:solidFill>
                  <a:schemeClr val="bg1"/>
                </a:solidFill>
                <a:latin typeface="华文宋体" panose="02010600040101010101" charset="-122"/>
                <a:ea typeface="华文宋体" panose="02010600040101010101" charset="-122"/>
              </a:rPr>
              <a:t>，</a:t>
            </a:r>
            <a:r>
              <a:rPr lang="en-US" altLang="zh-CN" sz="1600" dirty="0">
                <a:solidFill>
                  <a:schemeClr val="bg1"/>
                </a:solidFill>
                <a:latin typeface="华文宋体" panose="02010600040101010101" charset="-122"/>
                <a:ea typeface="华文宋体" panose="02010600040101010101" charset="-122"/>
              </a:rPr>
              <a:t>3</a:t>
            </a:r>
            <a:r>
              <a:rPr lang="zh-CN" altLang="en-US" sz="1600" dirty="0">
                <a:solidFill>
                  <a:schemeClr val="bg1"/>
                </a:solidFill>
                <a:latin typeface="华文宋体" panose="02010600040101010101" charset="-122"/>
                <a:ea typeface="华文宋体" panose="02010600040101010101" charset="-122"/>
              </a:rPr>
              <a:t>，</a:t>
            </a:r>
            <a:r>
              <a:rPr lang="en-US" altLang="zh-CN" sz="1600" dirty="0">
                <a:solidFill>
                  <a:schemeClr val="bg1"/>
                </a:solidFill>
                <a:latin typeface="华文宋体" panose="02010600040101010101" charset="-122"/>
                <a:ea typeface="华文宋体" panose="02010600040101010101" charset="-122"/>
              </a:rPr>
              <a:t>4</a:t>
            </a:r>
            <a:r>
              <a:rPr lang="zh-CN" altLang="en-US" sz="1600" dirty="0">
                <a:solidFill>
                  <a:schemeClr val="bg1"/>
                </a:solidFill>
                <a:latin typeface="华文宋体" panose="02010600040101010101" charset="-122"/>
                <a:ea typeface="华文宋体" panose="02010600040101010101" charset="-122"/>
              </a:rPr>
              <a:t>，</a:t>
            </a:r>
            <a:r>
              <a:rPr lang="en-US" altLang="zh-CN" sz="1600" dirty="0">
                <a:solidFill>
                  <a:schemeClr val="bg1"/>
                </a:solidFill>
                <a:latin typeface="华文宋体" panose="02010600040101010101" charset="-122"/>
                <a:ea typeface="华文宋体" panose="02010600040101010101" charset="-122"/>
              </a:rPr>
              <a:t>5</a:t>
            </a:r>
            <a:r>
              <a:rPr lang="zh-CN" altLang="en-US" sz="1600" dirty="0">
                <a:solidFill>
                  <a:schemeClr val="bg1"/>
                </a:solidFill>
                <a:latin typeface="华文宋体" panose="02010600040101010101" charset="-122"/>
                <a:ea typeface="华文宋体" panose="02010600040101010101" charset="-122"/>
              </a:rPr>
              <a:t>，</a:t>
            </a:r>
            <a:r>
              <a:rPr lang="en-US" altLang="zh-CN" sz="1600" dirty="0">
                <a:solidFill>
                  <a:schemeClr val="bg1"/>
                </a:solidFill>
                <a:latin typeface="华文宋体" panose="02010600040101010101" charset="-122"/>
                <a:ea typeface="华文宋体" panose="02010600040101010101" charset="-122"/>
              </a:rPr>
              <a:t>6</a:t>
            </a:r>
            <a:endParaRPr lang="zh-CN" altLang="en-US" sz="1600" dirty="0">
              <a:solidFill>
                <a:schemeClr val="bg1"/>
              </a:solidFill>
              <a:latin typeface="华文宋体" panose="02010600040101010101" charset="-122"/>
              <a:ea typeface="华文宋体" panose="02010600040101010101" charset="-122"/>
            </a:endParaRPr>
          </a:p>
          <a:p>
            <a:pPr marL="0" indent="0">
              <a:buNone/>
            </a:pPr>
            <a:r>
              <a:rPr lang="zh-CN" altLang="en-US" sz="1600" dirty="0">
                <a:solidFill>
                  <a:schemeClr val="bg1"/>
                </a:solidFill>
                <a:latin typeface="华文宋体" panose="02010600040101010101" charset="-122"/>
                <a:ea typeface="华文宋体" panose="02010600040101010101" charset="-122"/>
              </a:rPr>
              <a:t>K-Means(K均值)聚类</a:t>
            </a:r>
          </a:p>
          <a:p>
            <a:pPr marL="0" indent="0">
              <a:buNone/>
            </a:pPr>
            <a:r>
              <a:rPr lang="zh-CN" altLang="en-US" sz="1600" dirty="0">
                <a:solidFill>
                  <a:schemeClr val="bg1"/>
                </a:solidFill>
                <a:latin typeface="华文宋体" panose="02010600040101010101" charset="-122"/>
                <a:ea typeface="华文宋体" panose="02010600040101010101" charset="-122"/>
              </a:rPr>
              <a:t>基于密度的聚类方法(DBSCAN)</a:t>
            </a:r>
          </a:p>
          <a:p>
            <a:pPr marL="0" indent="0">
              <a:buNone/>
            </a:pPr>
            <a:r>
              <a:rPr lang="zh-CN" altLang="en-US" sz="1600" dirty="0">
                <a:solidFill>
                  <a:schemeClr val="bg1"/>
                </a:solidFill>
                <a:latin typeface="华文宋体" panose="02010600040101010101" charset="-122"/>
                <a:ea typeface="华文宋体" panose="02010600040101010101" charset="-122"/>
              </a:rPr>
              <a:t>用高斯混合模型（GMM）的最大期望（EM）聚类</a:t>
            </a:r>
          </a:p>
          <a:p>
            <a:pPr marL="0" indent="0">
              <a:buNone/>
            </a:pPr>
            <a:r>
              <a:rPr lang="zh-CN" altLang="en-US" sz="1600" dirty="0">
                <a:solidFill>
                  <a:schemeClr val="bg1"/>
                </a:solidFill>
                <a:latin typeface="华文宋体" panose="02010600040101010101" charset="-122"/>
                <a:ea typeface="华文宋体" panose="02010600040101010101" charset="-122"/>
              </a:rPr>
              <a:t>层次聚类</a:t>
            </a:r>
          </a:p>
          <a:p>
            <a:pPr marL="0" indent="0">
              <a:buNone/>
            </a:pPr>
            <a:endParaRPr lang="zh-CN" altLang="en-US" sz="1600" dirty="0">
              <a:solidFill>
                <a:schemeClr val="bg1"/>
              </a:solidFill>
              <a:latin typeface="华文宋体" panose="02010600040101010101" charset="-122"/>
              <a:ea typeface="华文宋体" panose="02010600040101010101" charset="-122"/>
            </a:endParaRPr>
          </a:p>
          <a:p>
            <a:pPr marL="0" indent="0">
              <a:buNone/>
            </a:pPr>
            <a:r>
              <a:rPr lang="en-US" altLang="zh-CN" sz="1600" dirty="0">
                <a:solidFill>
                  <a:schemeClr val="bg1"/>
                </a:solidFill>
                <a:latin typeface="华文宋体" panose="02010600040101010101" charset="-122"/>
                <a:ea typeface="华文宋体" panose="02010600040101010101" charset="-122"/>
              </a:rPr>
              <a:t>3</a:t>
            </a:r>
            <a:r>
              <a:rPr lang="zh-CN" altLang="en-US" sz="1600" dirty="0">
                <a:solidFill>
                  <a:schemeClr val="bg1"/>
                </a:solidFill>
                <a:latin typeface="华文宋体" panose="02010600040101010101" charset="-122"/>
                <a:ea typeface="华文宋体" panose="02010600040101010101" charset="-122"/>
              </a:rPr>
              <a:t>）通过计算</a:t>
            </a:r>
          </a:p>
          <a:p>
            <a:pPr marL="0" indent="0">
              <a:buNone/>
            </a:pPr>
            <a:r>
              <a:rPr lang="zh-CN" altLang="en-US" sz="1600" dirty="0">
                <a:solidFill>
                  <a:schemeClr val="bg1"/>
                </a:solidFill>
                <a:latin typeface="华文宋体" panose="02010600040101010101" charset="-122"/>
                <a:ea typeface="华文宋体" panose="02010600040101010101" charset="-122"/>
              </a:rPr>
              <a:t>Compactness(紧密性)(CP)，</a:t>
            </a:r>
          </a:p>
          <a:p>
            <a:pPr marL="0" indent="0">
              <a:buNone/>
            </a:pPr>
            <a:r>
              <a:rPr lang="zh-CN" altLang="en-US" sz="1600" dirty="0">
                <a:solidFill>
                  <a:schemeClr val="bg1"/>
                </a:solidFill>
                <a:latin typeface="华文宋体" panose="02010600040101010101" charset="-122"/>
                <a:ea typeface="华文宋体" panose="02010600040101010101" charset="-122"/>
              </a:rPr>
              <a:t>Separation(间隔性)(SP)，</a:t>
            </a:r>
          </a:p>
          <a:p>
            <a:pPr marL="0" indent="0">
              <a:buNone/>
            </a:pPr>
            <a:r>
              <a:rPr lang="zh-CN" altLang="en-US" sz="1600" dirty="0">
                <a:solidFill>
                  <a:schemeClr val="bg1"/>
                </a:solidFill>
                <a:latin typeface="华文宋体" panose="02010600040101010101" charset="-122"/>
                <a:ea typeface="华文宋体" panose="02010600040101010101" charset="-122"/>
              </a:rPr>
              <a:t>Davies-Bouldin Index(戴维森堡丁指数)(分类适确性指标)(DB)(DBI)，</a:t>
            </a:r>
          </a:p>
          <a:p>
            <a:pPr marL="0" indent="0">
              <a:buNone/>
            </a:pPr>
            <a:r>
              <a:rPr lang="zh-CN" altLang="en-US" sz="1600" dirty="0">
                <a:solidFill>
                  <a:schemeClr val="bg1"/>
                </a:solidFill>
                <a:latin typeface="华文宋体" panose="02010600040101010101" charset="-122"/>
                <a:ea typeface="华文宋体" panose="02010600040101010101" charset="-122"/>
              </a:rPr>
              <a:t>Dunn Validity Index (邓恩指数)(DVI)，</a:t>
            </a:r>
          </a:p>
          <a:p>
            <a:pPr marL="0" indent="0">
              <a:buNone/>
            </a:pPr>
            <a:r>
              <a:rPr lang="zh-CN" altLang="en-US" sz="1600" dirty="0">
                <a:solidFill>
                  <a:schemeClr val="bg1"/>
                </a:solidFill>
                <a:latin typeface="华文宋体" panose="02010600040101010101" charset="-122"/>
                <a:ea typeface="华文宋体" panose="02010600040101010101" charset="-122"/>
              </a:rPr>
              <a:t>等等指标对结果进行评估，</a:t>
            </a:r>
          </a:p>
          <a:p>
            <a:pPr marL="0" indent="0">
              <a:buNone/>
            </a:pPr>
            <a:endParaRPr lang="zh-CN" altLang="en-US" sz="1600" dirty="0">
              <a:solidFill>
                <a:schemeClr val="bg1"/>
              </a:solidFill>
              <a:latin typeface="华文宋体" panose="02010600040101010101" charset="-122"/>
              <a:ea typeface="华文宋体" panose="02010600040101010101" charset="-122"/>
            </a:endParaRPr>
          </a:p>
          <a:p>
            <a:pPr marL="0" indent="0">
              <a:buNone/>
            </a:pPr>
            <a:r>
              <a:rPr lang="en-US" altLang="zh-CN" sz="1600" dirty="0">
                <a:solidFill>
                  <a:schemeClr val="bg1"/>
                </a:solidFill>
                <a:latin typeface="华文宋体" panose="02010600040101010101" charset="-122"/>
                <a:ea typeface="华文宋体" panose="02010600040101010101" charset="-122"/>
              </a:rPr>
              <a:t>4</a:t>
            </a:r>
            <a:r>
              <a:rPr lang="zh-CN" altLang="en-US" sz="1600" dirty="0">
                <a:solidFill>
                  <a:schemeClr val="bg1"/>
                </a:solidFill>
                <a:latin typeface="华文宋体" panose="02010600040101010101" charset="-122"/>
                <a:ea typeface="华文宋体" panose="02010600040101010101" charset="-122"/>
              </a:rPr>
              <a:t>）还可以通过</a:t>
            </a:r>
            <a:r>
              <a:rPr lang="en-US" altLang="zh-CN" sz="1600" dirty="0">
                <a:solidFill>
                  <a:schemeClr val="bg1"/>
                </a:solidFill>
                <a:latin typeface="华文宋体" panose="02010600040101010101" charset="-122"/>
                <a:ea typeface="华文宋体" panose="02010600040101010101" charset="-122"/>
              </a:rPr>
              <a:t>PCA</a:t>
            </a:r>
            <a:r>
              <a:rPr lang="zh-CN" altLang="en-US" sz="1600" dirty="0">
                <a:solidFill>
                  <a:schemeClr val="bg1"/>
                </a:solidFill>
                <a:latin typeface="华文宋体" panose="02010600040101010101" charset="-122"/>
                <a:ea typeface="华文宋体" panose="02010600040101010101" charset="-122"/>
              </a:rPr>
              <a:t>将维度将为</a:t>
            </a:r>
            <a:r>
              <a:rPr lang="en-US" altLang="zh-CN" sz="1600" dirty="0">
                <a:solidFill>
                  <a:schemeClr val="bg1"/>
                </a:solidFill>
                <a:latin typeface="华文宋体" panose="02010600040101010101" charset="-122"/>
                <a:ea typeface="华文宋体" panose="02010600040101010101" charset="-122"/>
              </a:rPr>
              <a:t>2</a:t>
            </a:r>
            <a:r>
              <a:rPr lang="zh-CN" altLang="en-US" sz="1600" dirty="0">
                <a:solidFill>
                  <a:schemeClr val="bg1"/>
                </a:solidFill>
                <a:latin typeface="华文宋体" panose="02010600040101010101" charset="-122"/>
                <a:ea typeface="华文宋体" panose="02010600040101010101" charset="-122"/>
              </a:rPr>
              <a:t>维或者</a:t>
            </a:r>
            <a:r>
              <a:rPr lang="en-US" altLang="zh-CN" sz="1600" dirty="0">
                <a:solidFill>
                  <a:schemeClr val="bg1"/>
                </a:solidFill>
                <a:latin typeface="华文宋体" panose="02010600040101010101" charset="-122"/>
                <a:ea typeface="华文宋体" panose="02010600040101010101" charset="-122"/>
              </a:rPr>
              <a:t>3</a:t>
            </a:r>
            <a:r>
              <a:rPr lang="zh-CN" altLang="en-US" sz="1600" dirty="0">
                <a:solidFill>
                  <a:schemeClr val="bg1"/>
                </a:solidFill>
                <a:latin typeface="华文宋体" panose="02010600040101010101" charset="-122"/>
                <a:ea typeface="华文宋体" panose="02010600040101010101" charset="-122"/>
              </a:rPr>
              <a:t>维，然后将聚类的结果进行可视化分析。</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27"/>
          <p:cNvSpPr/>
          <p:nvPr/>
        </p:nvSpPr>
        <p:spPr>
          <a:xfrm>
            <a:off x="4189413" y="444872"/>
            <a:ext cx="3813175" cy="1112520"/>
          </a:xfrm>
          <a:prstGeom prst="rect">
            <a:avLst/>
          </a:prstGeom>
          <a:ln w="12700">
            <a:miter lim="400000"/>
          </a:ln>
        </p:spPr>
        <p:txBody>
          <a:bodyPr wrap="none" lIns="25400" tIns="25400" rIns="25400" bIns="25400" anchor="ctr">
            <a:spAutoFit/>
          </a:bodyPr>
          <a:lstStyle>
            <a:lvl1pPr>
              <a:lnSpc>
                <a:spcPct val="120000"/>
              </a:lnSpc>
              <a:defRPr sz="8800" spc="176">
                <a:solidFill>
                  <a:srgbClr val="FFFFFF"/>
                </a:solidFill>
                <a:latin typeface="FZLanTingHei-M-GBK"/>
                <a:ea typeface="FZLanTingHei-M-GBK"/>
                <a:cs typeface="FZLanTingHei-M-GBK"/>
                <a:sym typeface="FZLanTingHei-M-GBK"/>
              </a:defRPr>
            </a:lvl1pPr>
          </a:lstStyle>
          <a:p>
            <a:pPr algn="ctr"/>
            <a:r>
              <a:rPr lang="zh-CN" altLang="en-US" sz="5750">
                <a:sym typeface="+mn-ea"/>
              </a:rPr>
              <a:t>中秋快乐！</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副标题 7"/>
          <p:cNvSpPr>
            <a:spLocks noGrp="1"/>
          </p:cNvSpPr>
          <p:nvPr>
            <p:ph type="subTitle" idx="1"/>
          </p:nvPr>
        </p:nvSpPr>
        <p:spPr/>
        <p:txBody>
          <a:bodyPr/>
          <a:lstStyle/>
          <a:p>
            <a:endParaRPr lang="zh-CN" altLang="en-US"/>
          </a:p>
        </p:txBody>
      </p:sp>
      <p:sp>
        <p:nvSpPr>
          <p:cNvPr id="156" name="Shape 156"/>
          <p:cNvSpPr/>
          <p:nvPr/>
        </p:nvSpPr>
        <p:spPr>
          <a:xfrm>
            <a:off x="3568721" y="2751639"/>
            <a:ext cx="1224155" cy="1224155"/>
          </a:xfrm>
          <a:prstGeom prst="ellipse">
            <a:avLst/>
          </a:prstGeom>
          <a:solidFill>
            <a:srgbClr val="373D41">
              <a:alpha val="5000"/>
            </a:srgbClr>
          </a:solidFill>
          <a:ln w="12700">
            <a:miter lim="400000"/>
          </a:ln>
        </p:spPr>
        <p:txBody>
          <a:bodyPr lIns="25400" tIns="25400" rIns="25400" bIns="25400" anchor="ctr"/>
          <a:lstStyle/>
          <a:p>
            <a:pPr>
              <a:defRPr sz="3200"/>
            </a:pPr>
            <a:endParaRPr sz="1600"/>
          </a:p>
        </p:txBody>
      </p:sp>
      <p:sp>
        <p:nvSpPr>
          <p:cNvPr id="157" name="Shape 157"/>
          <p:cNvSpPr/>
          <p:nvPr/>
        </p:nvSpPr>
        <p:spPr>
          <a:xfrm>
            <a:off x="7894909"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158" name="Shape 158"/>
          <p:cNvSpPr/>
          <p:nvPr/>
        </p:nvSpPr>
        <p:spPr>
          <a:xfrm>
            <a:off x="9823675"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159" name="Shape 159"/>
          <p:cNvSpPr/>
          <p:nvPr/>
        </p:nvSpPr>
        <p:spPr>
          <a:xfrm>
            <a:off x="1732256"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160" name="Shape 160"/>
          <p:cNvSpPr/>
          <p:nvPr/>
        </p:nvSpPr>
        <p:spPr>
          <a:xfrm>
            <a:off x="3665701" y="2852712"/>
            <a:ext cx="1015660" cy="1015660"/>
          </a:xfrm>
          <a:prstGeom prst="ellipse">
            <a:avLst/>
          </a:prstGeom>
          <a:solidFill>
            <a:srgbClr val="373D41"/>
          </a:solidFill>
          <a:ln w="12700">
            <a:miter lim="400000"/>
          </a:ln>
          <a:effectLst>
            <a:outerShdw blurRad="584200" dist="29019" dir="5640464" rotWithShape="0">
              <a:srgbClr val="373D41">
                <a:alpha val="31356"/>
              </a:srgbClr>
            </a:outerShdw>
          </a:effectLst>
        </p:spPr>
        <p:txBody>
          <a:bodyPr lIns="25400" tIns="25400" rIns="25400" bIns="25400" anchor="ctr"/>
          <a:lstStyle/>
          <a:p>
            <a:pPr>
              <a:defRPr sz="3200"/>
            </a:pPr>
            <a:endParaRPr sz="1600"/>
          </a:p>
        </p:txBody>
      </p:sp>
      <p:sp>
        <p:nvSpPr>
          <p:cNvPr id="161" name="Shape 161"/>
          <p:cNvSpPr/>
          <p:nvPr/>
        </p:nvSpPr>
        <p:spPr>
          <a:xfrm>
            <a:off x="5959792"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163" name="Shape 163"/>
          <p:cNvSpPr/>
          <p:nvPr/>
        </p:nvSpPr>
        <p:spPr>
          <a:xfrm>
            <a:off x="4039037" y="3137974"/>
            <a:ext cx="304800" cy="512445"/>
          </a:xfrm>
          <a:prstGeom prst="rect">
            <a:avLst/>
          </a:prstGeom>
          <a:ln w="12700">
            <a:miter lim="400000"/>
          </a:ln>
        </p:spPr>
        <p:txBody>
          <a:bodyPr wrap="none" lIns="25400" tIns="25400" rIns="25400" bIns="25400" anchor="ctr">
            <a:spAutoFit/>
          </a:bodyPr>
          <a:lstStyle>
            <a:lvl1pPr algn="l">
              <a:defRPr sz="6000">
                <a:solidFill>
                  <a:srgbClr val="FFFFFF"/>
                </a:solidFill>
                <a:latin typeface="Univers LT Std 55 Roman"/>
                <a:ea typeface="Univers LT Std 55 Roman"/>
                <a:cs typeface="Univers LT Std 55 Roman"/>
                <a:sym typeface="Univers LT Std 55 Roman"/>
              </a:defRPr>
            </a:lvl1pPr>
          </a:lstStyle>
          <a:p>
            <a:r>
              <a:rPr sz="3000"/>
              <a:t>2</a:t>
            </a:r>
          </a:p>
        </p:txBody>
      </p:sp>
      <p:sp>
        <p:nvSpPr>
          <p:cNvPr id="164" name="Shape 164"/>
          <p:cNvSpPr/>
          <p:nvPr/>
        </p:nvSpPr>
        <p:spPr>
          <a:xfrm>
            <a:off x="2677524" y="3363716"/>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166" name="Shape 166"/>
          <p:cNvSpPr/>
          <p:nvPr/>
        </p:nvSpPr>
        <p:spPr>
          <a:xfrm>
            <a:off x="1938786" y="3172899"/>
            <a:ext cx="268987" cy="419735"/>
          </a:xfrm>
          <a:prstGeom prst="rect">
            <a:avLst/>
          </a:prstGeom>
          <a:ln w="12700">
            <a:miter lim="400000"/>
          </a:ln>
        </p:spPr>
        <p:txBody>
          <a:bodyPr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1</a:t>
            </a:r>
          </a:p>
        </p:txBody>
      </p:sp>
      <p:sp>
        <p:nvSpPr>
          <p:cNvPr id="167" name="Shape 167"/>
          <p:cNvSpPr/>
          <p:nvPr/>
        </p:nvSpPr>
        <p:spPr>
          <a:xfrm>
            <a:off x="4975860" y="3363716"/>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169" name="Shape 169"/>
          <p:cNvSpPr/>
          <p:nvPr/>
        </p:nvSpPr>
        <p:spPr>
          <a:xfrm>
            <a:off x="6166523" y="3172899"/>
            <a:ext cx="254000" cy="419735"/>
          </a:xfrm>
          <a:prstGeom prst="rect">
            <a:avLst/>
          </a:prstGeom>
          <a:ln w="12700">
            <a:miter lim="400000"/>
          </a:ln>
        </p:spPr>
        <p:txBody>
          <a:bodyPr wrap="none"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3</a:t>
            </a:r>
          </a:p>
        </p:txBody>
      </p:sp>
      <p:sp>
        <p:nvSpPr>
          <p:cNvPr id="170" name="Shape 170"/>
          <p:cNvSpPr/>
          <p:nvPr/>
        </p:nvSpPr>
        <p:spPr>
          <a:xfrm>
            <a:off x="6905896" y="3363716"/>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172" name="Shape 172"/>
          <p:cNvSpPr/>
          <p:nvPr/>
        </p:nvSpPr>
        <p:spPr>
          <a:xfrm>
            <a:off x="8096559" y="3172899"/>
            <a:ext cx="254000" cy="419735"/>
          </a:xfrm>
          <a:prstGeom prst="rect">
            <a:avLst/>
          </a:prstGeom>
          <a:ln w="12700">
            <a:miter lim="400000"/>
          </a:ln>
        </p:spPr>
        <p:txBody>
          <a:bodyPr wrap="none"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4</a:t>
            </a:r>
          </a:p>
        </p:txBody>
      </p:sp>
      <p:sp>
        <p:nvSpPr>
          <p:cNvPr id="173" name="Shape 173"/>
          <p:cNvSpPr/>
          <p:nvPr/>
        </p:nvSpPr>
        <p:spPr>
          <a:xfrm>
            <a:off x="8835932" y="3363716"/>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175" name="Shape 175"/>
          <p:cNvSpPr/>
          <p:nvPr/>
        </p:nvSpPr>
        <p:spPr>
          <a:xfrm>
            <a:off x="10026595" y="3172899"/>
            <a:ext cx="254000" cy="419735"/>
          </a:xfrm>
          <a:prstGeom prst="rect">
            <a:avLst/>
          </a:prstGeom>
          <a:ln w="12700">
            <a:miter lim="400000"/>
          </a:ln>
        </p:spPr>
        <p:txBody>
          <a:bodyPr wrap="none"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5</a:t>
            </a:r>
          </a:p>
        </p:txBody>
      </p:sp>
      <p:sp>
        <p:nvSpPr>
          <p:cNvPr id="131" name="Shape 131"/>
          <p:cNvSpPr/>
          <p:nvPr/>
        </p:nvSpPr>
        <p:spPr>
          <a:xfrm>
            <a:off x="427685" y="715022"/>
            <a:ext cx="1096010" cy="789305"/>
          </a:xfrm>
          <a:prstGeom prst="rect">
            <a:avLst/>
          </a:prstGeom>
          <a:ln w="12700">
            <a:miter lim="400000"/>
          </a:ln>
        </p:spPr>
        <p:txBody>
          <a:bodyPr wrap="non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sz="4000">
                <a:solidFill>
                  <a:schemeClr val="bg1"/>
                </a:solidFill>
              </a:rPr>
              <a:t>目录</a:t>
            </a:r>
          </a:p>
        </p:txBody>
      </p:sp>
      <p:sp>
        <p:nvSpPr>
          <p:cNvPr id="2" name="Shape 138"/>
          <p:cNvSpPr/>
          <p:nvPr/>
        </p:nvSpPr>
        <p:spPr>
          <a:xfrm>
            <a:off x="1802959" y="4287546"/>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M-GBK"/>
                <a:ea typeface="FZLanTingHei-M-GBK"/>
                <a:cs typeface="FZLanTingHei-M-GBK"/>
                <a:sym typeface="FZLanTingHei-M-GBK"/>
              </a:defRPr>
            </a:lvl1pPr>
          </a:lstStyle>
          <a:p>
            <a:r>
              <a:rPr lang="zh-CN" sz="2000">
                <a:solidFill>
                  <a:schemeClr val="bg1"/>
                </a:solidFill>
              </a:rPr>
              <a:t>团队成员</a:t>
            </a:r>
          </a:p>
        </p:txBody>
      </p:sp>
      <p:sp>
        <p:nvSpPr>
          <p:cNvPr id="3" name="Shape 142"/>
          <p:cNvSpPr/>
          <p:nvPr/>
        </p:nvSpPr>
        <p:spPr>
          <a:xfrm>
            <a:off x="3782578" y="4291037"/>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赛题分析</a:t>
            </a:r>
          </a:p>
        </p:txBody>
      </p:sp>
      <p:sp>
        <p:nvSpPr>
          <p:cNvPr id="4" name="Shape 145"/>
          <p:cNvSpPr/>
          <p:nvPr/>
        </p:nvSpPr>
        <p:spPr>
          <a:xfrm>
            <a:off x="5791355" y="4287227"/>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整体方案</a:t>
            </a:r>
          </a:p>
        </p:txBody>
      </p:sp>
      <p:sp>
        <p:nvSpPr>
          <p:cNvPr id="5" name="Shape 148"/>
          <p:cNvSpPr/>
          <p:nvPr/>
        </p:nvSpPr>
        <p:spPr>
          <a:xfrm>
            <a:off x="7642968" y="4291037"/>
            <a:ext cx="1355725"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结果和展望</a:t>
            </a:r>
          </a:p>
        </p:txBody>
      </p:sp>
      <p:sp>
        <p:nvSpPr>
          <p:cNvPr id="6" name="Shape 151"/>
          <p:cNvSpPr/>
          <p:nvPr/>
        </p:nvSpPr>
        <p:spPr>
          <a:xfrm>
            <a:off x="9785094" y="4291037"/>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其他分析</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0235" y="981710"/>
            <a:ext cx="8292465" cy="4419600"/>
          </a:xfrm>
        </p:spPr>
        <p:txBody>
          <a:bodyPr/>
          <a:lstStyle/>
          <a:p>
            <a:pPr marL="0" indent="0" algn="l">
              <a:buNone/>
            </a:pPr>
            <a:r>
              <a:rPr lang="en-US" altLang="zh-CN" sz="2000">
                <a:solidFill>
                  <a:schemeClr val="bg1"/>
                </a:solidFill>
                <a:latin typeface="华文宋体" panose="02010600040101010101" charset="-122"/>
                <a:ea typeface="华文宋体" panose="02010600040101010101" charset="-122"/>
              </a:rPr>
              <a:t>本题目提供的数据来自文件（windows 可执行程序）经过沙箱程序模拟运行后的API指令序列，全为windows二进制可执行程序，经过脱敏处理。</a:t>
            </a:r>
          </a:p>
          <a:p>
            <a:pPr marL="0" indent="0" algn="l">
              <a:buNone/>
            </a:pPr>
            <a:r>
              <a:rPr lang="en-US" altLang="zh-CN" sz="2000">
                <a:solidFill>
                  <a:schemeClr val="bg1"/>
                </a:solidFill>
                <a:latin typeface="华文宋体" panose="02010600040101010101" charset="-122"/>
                <a:ea typeface="华文宋体" panose="02010600040101010101" charset="-122"/>
              </a:rPr>
              <a:t>本题目提供的样本数据均来自于从互联网。其中恶意文件的类型有</a:t>
            </a:r>
          </a:p>
          <a:p>
            <a:pPr marL="0" indent="0" algn="l">
              <a:buNone/>
            </a:pPr>
            <a:r>
              <a:rPr lang="en-US" altLang="zh-CN" sz="2000">
                <a:solidFill>
                  <a:schemeClr val="bg1"/>
                </a:solidFill>
                <a:latin typeface="华文宋体" panose="02010600040101010101" charset="-122"/>
                <a:ea typeface="华文宋体" panose="02010600040101010101" charset="-122"/>
              </a:rPr>
              <a:t>感染型病毒、木马程序、挖矿程序、DDOS木马、勒索病毒等，数据总计6亿条</a:t>
            </a:r>
            <a:r>
              <a:rPr lang="zh-CN" altLang="en-US" sz="2000">
                <a:solidFill>
                  <a:schemeClr val="bg1"/>
                </a:solidFill>
                <a:latin typeface="华文宋体" panose="02010600040101010101" charset="-122"/>
                <a:ea typeface="华文宋体" panose="02010600040101010101" charset="-122"/>
              </a:rPr>
              <a:t>（决赛增加了后门程序、木马程序两个类型）</a:t>
            </a:r>
            <a:r>
              <a:rPr lang="en-US" altLang="zh-CN" sz="2000">
                <a:solidFill>
                  <a:schemeClr val="bg1"/>
                </a:solidFill>
                <a:latin typeface="华文宋体" panose="02010600040101010101" charset="-122"/>
                <a:ea typeface="华文宋体" panose="02010600040101010101" charset="-122"/>
              </a:rPr>
              <a:t>。</a:t>
            </a:r>
          </a:p>
        </p:txBody>
      </p:sp>
      <p:pic>
        <p:nvPicPr>
          <p:cNvPr id="5" name="图片 4"/>
          <p:cNvPicPr>
            <a:picLocks noChangeAspect="1"/>
          </p:cNvPicPr>
          <p:nvPr/>
        </p:nvPicPr>
        <p:blipFill>
          <a:blip r:embed="rId2"/>
          <a:stretch>
            <a:fillRect/>
          </a:stretch>
        </p:blipFill>
        <p:spPr>
          <a:xfrm>
            <a:off x="609600" y="3013075"/>
            <a:ext cx="8293100" cy="3689985"/>
          </a:xfrm>
          <a:prstGeom prst="rect">
            <a:avLst/>
          </a:prstGeom>
        </p:spPr>
      </p:pic>
      <p:sp>
        <p:nvSpPr>
          <p:cNvPr id="6" name="文本框 5"/>
          <p:cNvSpPr txBox="1"/>
          <p:nvPr/>
        </p:nvSpPr>
        <p:spPr>
          <a:xfrm>
            <a:off x="9065260" y="3137535"/>
            <a:ext cx="2642235" cy="1476375"/>
          </a:xfrm>
          <a:prstGeom prst="rect">
            <a:avLst/>
          </a:prstGeom>
          <a:noFill/>
        </p:spPr>
        <p:txBody>
          <a:bodyPr wrap="square" rtlCol="0">
            <a:spAutoFit/>
          </a:bodyPr>
          <a:lstStyle/>
          <a:p>
            <a:r>
              <a:rPr lang="zh-CN" altLang="en-US">
                <a:solidFill>
                  <a:schemeClr val="bg1"/>
                </a:solidFill>
                <a:latin typeface="华文宋体" panose="02010600040101010101" charset="-122"/>
                <a:ea typeface="华文宋体" panose="02010600040101010101" charset="-122"/>
              </a:rPr>
              <a:t>任务：多分类问题</a:t>
            </a:r>
          </a:p>
          <a:p>
            <a:endParaRPr lang="zh-CN" altLang="en-US">
              <a:solidFill>
                <a:schemeClr val="bg1"/>
              </a:solidFill>
              <a:latin typeface="华文宋体" panose="02010600040101010101" charset="-122"/>
              <a:ea typeface="华文宋体" panose="02010600040101010101" charset="-122"/>
            </a:endParaRPr>
          </a:p>
          <a:p>
            <a:r>
              <a:rPr lang="zh-CN" altLang="en-US">
                <a:solidFill>
                  <a:schemeClr val="bg1"/>
                </a:solidFill>
                <a:latin typeface="华文宋体" panose="02010600040101010101" charset="-122"/>
                <a:ea typeface="华文宋体" panose="02010600040101010101" charset="-122"/>
              </a:rPr>
              <a:t>关键</a:t>
            </a:r>
          </a:p>
          <a:p>
            <a:r>
              <a:rPr lang="en-US" altLang="zh-CN">
                <a:solidFill>
                  <a:schemeClr val="bg1"/>
                </a:solidFill>
                <a:latin typeface="华文宋体" panose="02010600040101010101" charset="-122"/>
                <a:ea typeface="华文宋体" panose="02010600040101010101" charset="-122"/>
              </a:rPr>
              <a:t>1</a:t>
            </a:r>
            <a:r>
              <a:rPr lang="zh-CN" altLang="en-US">
                <a:solidFill>
                  <a:schemeClr val="bg1"/>
                </a:solidFill>
                <a:latin typeface="华文宋体" panose="02010600040101010101" charset="-122"/>
                <a:ea typeface="华文宋体" panose="02010600040101010101" charset="-122"/>
              </a:rPr>
              <a:t>）一个</a:t>
            </a:r>
            <a:r>
              <a:rPr lang="en-US" altLang="zh-CN">
                <a:solidFill>
                  <a:schemeClr val="bg1"/>
                </a:solidFill>
                <a:latin typeface="华文宋体" panose="02010600040101010101" charset="-122"/>
                <a:ea typeface="华文宋体" panose="02010600040101010101" charset="-122"/>
              </a:rPr>
              <a:t>file_id</a:t>
            </a:r>
            <a:r>
              <a:rPr lang="zh-CN" altLang="en-US">
                <a:solidFill>
                  <a:schemeClr val="bg1"/>
                </a:solidFill>
                <a:latin typeface="华文宋体" panose="02010600040101010101" charset="-122"/>
                <a:ea typeface="华文宋体" panose="02010600040101010101" charset="-122"/>
              </a:rPr>
              <a:t>对应多行，</a:t>
            </a:r>
          </a:p>
          <a:p>
            <a:r>
              <a:rPr lang="en-US" altLang="zh-CN">
                <a:solidFill>
                  <a:schemeClr val="bg1"/>
                </a:solidFill>
                <a:latin typeface="华文宋体" panose="02010600040101010101" charset="-122"/>
                <a:ea typeface="华文宋体" panose="02010600040101010101" charset="-122"/>
              </a:rPr>
              <a:t>2</a:t>
            </a:r>
            <a:r>
              <a:rPr lang="zh-CN" altLang="en-US">
                <a:solidFill>
                  <a:schemeClr val="bg1"/>
                </a:solidFill>
                <a:latin typeface="华文宋体" panose="02010600040101010101" charset="-122"/>
                <a:ea typeface="华文宋体" panose="02010600040101010101" charset="-122"/>
              </a:rPr>
              <a:t>）具有时序性</a:t>
            </a:r>
          </a:p>
        </p:txBody>
      </p:sp>
      <p:sp>
        <p:nvSpPr>
          <p:cNvPr id="8" name="标题 7"/>
          <p:cNvSpPr>
            <a:spLocks noGrp="1"/>
          </p:cNvSpPr>
          <p:nvPr>
            <p:ph type="title"/>
          </p:nvPr>
        </p:nvSpPr>
        <p:spPr>
          <a:xfrm>
            <a:off x="2301052" y="0"/>
            <a:ext cx="8669868" cy="1836738"/>
          </a:xfrm>
        </p:spPr>
        <p:txBody>
          <a:bodyPr/>
          <a:lstStyle/>
          <a:p>
            <a:r>
              <a:rPr lang="zh-CN" altLang="en-US">
                <a:solidFill>
                  <a:schemeClr val="bg1"/>
                </a:solidFill>
                <a:latin typeface="华文宋体" panose="02010600040101010101" charset="-122"/>
                <a:ea typeface="华文宋体" panose="02010600040101010101" charset="-122"/>
              </a:rPr>
              <a:t>赛题简介</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30225" y="1236345"/>
            <a:ext cx="10291445" cy="26384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27092" tIns="27092" rIns="27092" bIns="27092" numCol="1" spcCol="38100" rtlCol="0" anchor="ctr" forceAA="0">
            <a:spAutoFit/>
          </a:bodyPr>
          <a:lstStyle/>
          <a:p>
            <a:pPr marL="0" marR="0" indent="0" algn="l" defTabSz="48895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chemeClr val="bg1"/>
                </a:solidFill>
                <a:effectLst/>
                <a:uFillTx/>
                <a:latin typeface="+mj-lt"/>
                <a:ea typeface="+mj-ea"/>
                <a:cs typeface="+mj-cs"/>
                <a:sym typeface="Microsoft YaHei"/>
              </a:rPr>
              <a:t>1. 利用数据流分析API之间的数据依赖关系，生成特征向量，再运用机器学习的分类算法，进行恶意软件的检测和分类</a:t>
            </a:r>
          </a:p>
          <a:p>
            <a:pPr marL="0" marR="0" indent="0" algn="l" defTabSz="48895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chemeClr val="bg1"/>
              </a:solidFill>
              <a:effectLst/>
              <a:uFillTx/>
              <a:latin typeface="+mj-lt"/>
              <a:ea typeface="+mj-ea"/>
              <a:cs typeface="+mj-cs"/>
              <a:sym typeface="Microsoft YaHei"/>
            </a:endParaRPr>
          </a:p>
          <a:p>
            <a:pPr marL="0" marR="0" indent="0" algn="l" defTabSz="48895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chemeClr val="bg1"/>
                </a:solidFill>
                <a:effectLst/>
                <a:uFillTx/>
                <a:latin typeface="+mj-lt"/>
                <a:ea typeface="+mj-ea"/>
                <a:cs typeface="+mj-cs"/>
                <a:sym typeface="Microsoft YaHei"/>
              </a:rPr>
              <a:t>2. 基于关联规则分析(Association Rule Mining)Aprori算法，根据敏感API和恶意软件类型之间的数据关系的调用来识别</a:t>
            </a:r>
          </a:p>
          <a:p>
            <a:pPr marL="0" marR="0" indent="0" algn="l" defTabSz="48895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chemeClr val="bg1"/>
              </a:solidFill>
              <a:effectLst/>
              <a:uFillTx/>
              <a:latin typeface="+mj-lt"/>
              <a:ea typeface="+mj-ea"/>
              <a:cs typeface="+mj-cs"/>
              <a:sym typeface="Microsoft YaHei"/>
            </a:endParaRPr>
          </a:p>
          <a:p>
            <a:pPr marL="0" marR="0" indent="0" algn="l" defTabSz="48895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chemeClr val="bg1"/>
              </a:solidFill>
              <a:effectLst/>
              <a:uFillTx/>
              <a:latin typeface="+mj-lt"/>
              <a:ea typeface="+mj-ea"/>
              <a:cs typeface="+mj-cs"/>
              <a:sym typeface="Microsoft YaHei"/>
            </a:endParaRPr>
          </a:p>
        </p:txBody>
      </p:sp>
      <p:sp>
        <p:nvSpPr>
          <p:cNvPr id="9" name="标题 8"/>
          <p:cNvSpPr>
            <a:spLocks noGrp="1"/>
          </p:cNvSpPr>
          <p:nvPr>
            <p:ph type="title"/>
          </p:nvPr>
        </p:nvSpPr>
        <p:spPr>
          <a:xfrm>
            <a:off x="2152015" y="-598170"/>
            <a:ext cx="8669655" cy="1237615"/>
          </a:xfrm>
        </p:spPr>
        <p:txBody>
          <a:bodyPr/>
          <a:lstStyle/>
          <a:p>
            <a:pPr algn="ctr"/>
            <a:r>
              <a:rPr lang="zh-CN" altLang="en-US">
                <a:solidFill>
                  <a:schemeClr val="bg1"/>
                </a:solidFill>
                <a:latin typeface="华文宋体" panose="02010600040101010101" charset="-122"/>
                <a:ea typeface="华文宋体" panose="02010600040101010101" charset="-122"/>
                <a:sym typeface="+mn-ea"/>
              </a:rPr>
              <a:t>安全背景</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29602" y="-1198245"/>
            <a:ext cx="8669868" cy="1836738"/>
          </a:xfrm>
        </p:spPr>
        <p:txBody>
          <a:bodyPr/>
          <a:lstStyle/>
          <a:p>
            <a:pPr algn="ctr"/>
            <a:r>
              <a:rPr lang="zh-CN" altLang="en-US">
                <a:latin typeface="华文宋体" panose="02010600040101010101" charset="-122"/>
                <a:ea typeface="华文宋体" panose="02010600040101010101" charset="-122"/>
              </a:rPr>
              <a:t>数据概览</a:t>
            </a:r>
          </a:p>
        </p:txBody>
      </p:sp>
      <p:sp>
        <p:nvSpPr>
          <p:cNvPr id="3" name="内容占位符 2"/>
          <p:cNvSpPr>
            <a:spLocks noGrp="1"/>
          </p:cNvSpPr>
          <p:nvPr>
            <p:ph idx="1"/>
          </p:nvPr>
        </p:nvSpPr>
        <p:spPr>
          <a:xfrm>
            <a:off x="520065" y="3622675"/>
            <a:ext cx="4244340" cy="3084830"/>
          </a:xfrm>
        </p:spPr>
        <p:txBody>
          <a:bodyPr/>
          <a:lstStyle/>
          <a:p>
            <a:pPr marL="0" indent="0" algn="l">
              <a:buNone/>
            </a:pPr>
            <a:r>
              <a:rPr lang="zh-CN" altLang="en-US" sz="2400" b="1">
                <a:solidFill>
                  <a:srgbClr val="FFFF00"/>
                </a:solidFill>
                <a:latin typeface="华文宋体" panose="02010600040101010101" charset="-122"/>
                <a:ea typeface="华文宋体" panose="02010600040101010101" charset="-122"/>
              </a:rPr>
              <a:t>决赛</a:t>
            </a:r>
            <a:endParaRPr lang="zh-CN" altLang="en-US" sz="2000">
              <a:solidFill>
                <a:schemeClr val="bg1"/>
              </a:solidFill>
              <a:latin typeface="华文宋体" panose="02010600040101010101" charset="-122"/>
              <a:ea typeface="华文宋体" panose="02010600040101010101" charset="-122"/>
            </a:endParaRPr>
          </a:p>
          <a:p>
            <a:pPr marL="0" indent="0" algn="l">
              <a:buNone/>
            </a:pPr>
            <a:r>
              <a:rPr lang="zh-CN" altLang="en-US" sz="2000">
                <a:solidFill>
                  <a:schemeClr val="bg1"/>
                </a:solidFill>
                <a:latin typeface="华文宋体" panose="02010600040101010101" charset="-122"/>
                <a:ea typeface="华文宋体" panose="02010600040101010101" charset="-122"/>
              </a:rPr>
              <a:t>原始数据</a:t>
            </a:r>
          </a:p>
          <a:p>
            <a:pPr marL="0" indent="0" algn="l">
              <a:buNone/>
            </a:pPr>
            <a:r>
              <a:rPr lang="zh-CN" altLang="en-US" sz="2000">
                <a:solidFill>
                  <a:schemeClr val="bg1"/>
                </a:solidFill>
                <a:latin typeface="华文宋体" panose="02010600040101010101" charset="-122"/>
                <a:ea typeface="华文宋体" panose="02010600040101010101" charset="-122"/>
              </a:rPr>
              <a:t># train_raw = 89806693行, </a:t>
            </a:r>
            <a:r>
              <a:rPr lang="en-US" altLang="zh-CN" sz="2000">
                <a:solidFill>
                  <a:schemeClr val="bg1"/>
                </a:solidFill>
                <a:latin typeface="华文宋体" panose="02010600040101010101" charset="-122"/>
                <a:ea typeface="华文宋体" panose="02010600040101010101" charset="-122"/>
              </a:rPr>
              <a:t>5</a:t>
            </a:r>
            <a:r>
              <a:rPr lang="zh-CN" altLang="en-US" sz="2000">
                <a:solidFill>
                  <a:schemeClr val="bg1"/>
                </a:solidFill>
                <a:latin typeface="华文宋体" panose="02010600040101010101" charset="-122"/>
                <a:ea typeface="华文宋体" panose="02010600040101010101" charset="-122"/>
              </a:rPr>
              <a:t>列</a:t>
            </a:r>
          </a:p>
          <a:p>
            <a:pPr marL="0" indent="0" algn="l">
              <a:buNone/>
            </a:pPr>
            <a:r>
              <a:rPr lang="zh-CN" altLang="en-US" sz="2000">
                <a:solidFill>
                  <a:schemeClr val="bg1"/>
                </a:solidFill>
                <a:latin typeface="华文宋体" panose="02010600040101010101" charset="-122"/>
                <a:ea typeface="华文宋体" panose="02010600040101010101" charset="-122"/>
              </a:rPr>
              <a:t># test_raw = 79288375行, </a:t>
            </a:r>
            <a:r>
              <a:rPr lang="en-US" altLang="zh-CN" sz="2000">
                <a:solidFill>
                  <a:schemeClr val="bg1"/>
                </a:solidFill>
                <a:latin typeface="华文宋体" panose="02010600040101010101" charset="-122"/>
                <a:ea typeface="华文宋体" panose="02010600040101010101" charset="-122"/>
              </a:rPr>
              <a:t>4</a:t>
            </a:r>
            <a:r>
              <a:rPr lang="zh-CN" altLang="en-US" sz="2000">
                <a:solidFill>
                  <a:schemeClr val="bg1"/>
                </a:solidFill>
                <a:latin typeface="华文宋体" panose="02010600040101010101" charset="-122"/>
                <a:ea typeface="华文宋体" panose="02010600040101010101" charset="-122"/>
              </a:rPr>
              <a:t>列</a:t>
            </a:r>
          </a:p>
          <a:p>
            <a:pPr marL="0" indent="0" algn="l">
              <a:buNone/>
            </a:pPr>
            <a:r>
              <a:rPr lang="zh-CN" altLang="en-US" sz="2000">
                <a:solidFill>
                  <a:schemeClr val="bg1"/>
                </a:solidFill>
                <a:latin typeface="华文宋体" panose="02010600040101010101" charset="-122"/>
                <a:ea typeface="华文宋体" panose="02010600040101010101" charset="-122"/>
              </a:rPr>
              <a:t>根据</a:t>
            </a:r>
            <a:r>
              <a:rPr lang="en-US" altLang="zh-CN" sz="2000">
                <a:solidFill>
                  <a:schemeClr val="bg1"/>
                </a:solidFill>
                <a:latin typeface="华文宋体" panose="02010600040101010101" charset="-122"/>
                <a:ea typeface="华文宋体" panose="02010600040101010101" charset="-122"/>
              </a:rPr>
              <a:t>file_id</a:t>
            </a:r>
            <a:r>
              <a:rPr lang="zh-CN" altLang="en-US" sz="2000">
                <a:solidFill>
                  <a:schemeClr val="bg1"/>
                </a:solidFill>
                <a:latin typeface="华文宋体" panose="02010600040101010101" charset="-122"/>
                <a:ea typeface="华文宋体" panose="02010600040101010101" charset="-122"/>
              </a:rPr>
              <a:t>，</a:t>
            </a:r>
            <a:r>
              <a:rPr lang="en-US" altLang="zh-CN" sz="2000">
                <a:solidFill>
                  <a:schemeClr val="bg1"/>
                </a:solidFill>
                <a:latin typeface="华文宋体" panose="02010600040101010101" charset="-122"/>
                <a:ea typeface="华文宋体" panose="02010600040101010101" charset="-122"/>
              </a:rPr>
              <a:t>groupby</a:t>
            </a:r>
            <a:r>
              <a:rPr lang="zh-CN" altLang="en-US" sz="2000">
                <a:solidFill>
                  <a:schemeClr val="bg1"/>
                </a:solidFill>
                <a:latin typeface="华文宋体" panose="02010600040101010101" charset="-122"/>
                <a:ea typeface="华文宋体" panose="02010600040101010101" charset="-122"/>
              </a:rPr>
              <a:t>之后</a:t>
            </a:r>
          </a:p>
          <a:p>
            <a:pPr marL="0" indent="0" algn="l">
              <a:buNone/>
            </a:pPr>
            <a:r>
              <a:rPr lang="zh-CN" altLang="en-US" sz="2000">
                <a:solidFill>
                  <a:schemeClr val="bg1"/>
                </a:solidFill>
                <a:latin typeface="华文宋体" panose="02010600040101010101" charset="-122"/>
                <a:ea typeface="华文宋体" panose="02010600040101010101" charset="-122"/>
              </a:rPr>
              <a:t># train = 13887行, 6列</a:t>
            </a:r>
          </a:p>
          <a:p>
            <a:pPr marL="0" indent="0" algn="l">
              <a:buNone/>
            </a:pPr>
            <a:r>
              <a:rPr lang="zh-CN" altLang="en-US" sz="2000">
                <a:solidFill>
                  <a:schemeClr val="bg1"/>
                </a:solidFill>
                <a:latin typeface="华文宋体" panose="02010600040101010101" charset="-122"/>
                <a:ea typeface="华文宋体" panose="02010600040101010101" charset="-122"/>
              </a:rPr>
              <a:t># test = 12955行, </a:t>
            </a:r>
            <a:r>
              <a:rPr lang="en-US" altLang="zh-CN" sz="2000">
                <a:solidFill>
                  <a:schemeClr val="bg1"/>
                </a:solidFill>
                <a:latin typeface="华文宋体" panose="02010600040101010101" charset="-122"/>
                <a:ea typeface="华文宋体" panose="02010600040101010101" charset="-122"/>
              </a:rPr>
              <a:t>5</a:t>
            </a:r>
            <a:r>
              <a:rPr lang="zh-CN" altLang="en-US" sz="2000">
                <a:solidFill>
                  <a:schemeClr val="bg1"/>
                </a:solidFill>
                <a:latin typeface="华文宋体" panose="02010600040101010101" charset="-122"/>
                <a:ea typeface="华文宋体" panose="02010600040101010101" charset="-122"/>
              </a:rPr>
              <a:t>列</a:t>
            </a:r>
          </a:p>
        </p:txBody>
      </p:sp>
      <p:pic>
        <p:nvPicPr>
          <p:cNvPr id="5" name="图片 4"/>
          <p:cNvPicPr>
            <a:picLocks noChangeAspect="1"/>
          </p:cNvPicPr>
          <p:nvPr/>
        </p:nvPicPr>
        <p:blipFill>
          <a:blip r:embed="rId2"/>
          <a:stretch>
            <a:fillRect/>
          </a:stretch>
        </p:blipFill>
        <p:spPr>
          <a:xfrm>
            <a:off x="7279005" y="398780"/>
            <a:ext cx="4775200" cy="2882900"/>
          </a:xfrm>
          <a:prstGeom prst="rect">
            <a:avLst/>
          </a:prstGeom>
        </p:spPr>
      </p:pic>
      <p:pic>
        <p:nvPicPr>
          <p:cNvPr id="6" name="图片 5"/>
          <p:cNvPicPr>
            <a:picLocks noChangeAspect="1"/>
          </p:cNvPicPr>
          <p:nvPr/>
        </p:nvPicPr>
        <p:blipFill>
          <a:blip r:embed="rId3"/>
          <a:stretch>
            <a:fillRect/>
          </a:stretch>
        </p:blipFill>
        <p:spPr>
          <a:xfrm>
            <a:off x="8358505" y="3723640"/>
            <a:ext cx="3695700" cy="2882900"/>
          </a:xfrm>
          <a:prstGeom prst="rect">
            <a:avLst/>
          </a:prstGeom>
        </p:spPr>
      </p:pic>
      <p:sp>
        <p:nvSpPr>
          <p:cNvPr id="7" name="内容占位符 2"/>
          <p:cNvSpPr>
            <a:spLocks noGrp="1"/>
          </p:cNvSpPr>
          <p:nvPr/>
        </p:nvSpPr>
        <p:spPr>
          <a:xfrm>
            <a:off x="520065" y="638810"/>
            <a:ext cx="4244340" cy="3084830"/>
          </a:xfrm>
          <a:prstGeom prst="rect">
            <a:avLst/>
          </a:prstGeom>
          <a:ln w="12700">
            <a:miter lim="400000"/>
          </a:ln>
        </p:spPr>
        <p:txBody>
          <a:bodyPr lIns="27092" tIns="27092" rIns="27092" bIns="27092">
            <a:normAutofit/>
          </a:bodyPr>
          <a:lstStyle>
            <a:lvl1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1pPr>
            <a:lvl2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2pPr>
            <a:lvl3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3pPr>
            <a:lvl4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4pPr>
            <a:lvl5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5pPr>
            <a:lvl6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6pPr>
            <a:lvl7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7pPr>
            <a:lvl8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8pPr>
            <a:lvl9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9pPr>
          </a:lstStyle>
          <a:p>
            <a:pPr marL="0" indent="0" algn="l">
              <a:buNone/>
            </a:pPr>
            <a:r>
              <a:rPr lang="zh-CN" altLang="en-US" sz="2400" b="1">
                <a:solidFill>
                  <a:srgbClr val="FFFF00"/>
                </a:solidFill>
                <a:latin typeface="华文宋体" panose="02010600040101010101" charset="-122"/>
                <a:ea typeface="华文宋体" panose="02010600040101010101" charset="-122"/>
              </a:rPr>
              <a:t>初赛</a:t>
            </a:r>
            <a:endParaRPr lang="zh-CN" altLang="en-US" sz="2000">
              <a:solidFill>
                <a:schemeClr val="bg1"/>
              </a:solidFill>
              <a:latin typeface="华文宋体" panose="02010600040101010101" charset="-122"/>
              <a:ea typeface="华文宋体" panose="02010600040101010101" charset="-122"/>
            </a:endParaRPr>
          </a:p>
          <a:p>
            <a:pPr marL="0" indent="0" algn="l">
              <a:buNone/>
            </a:pPr>
            <a:r>
              <a:rPr lang="zh-CN" altLang="en-US" sz="2000">
                <a:solidFill>
                  <a:schemeClr val="bg1"/>
                </a:solidFill>
                <a:latin typeface="华文宋体" panose="02010600040101010101" charset="-122"/>
                <a:ea typeface="华文宋体" panose="02010600040101010101" charset="-122"/>
                <a:sym typeface="+mn-ea"/>
              </a:rPr>
              <a:t>原始数据</a:t>
            </a:r>
            <a:endParaRPr lang="zh-CN" altLang="en-US" sz="2000">
              <a:solidFill>
                <a:schemeClr val="bg1"/>
              </a:solidFill>
              <a:latin typeface="华文宋体" panose="02010600040101010101" charset="-122"/>
              <a:ea typeface="华文宋体" panose="02010600040101010101" charset="-122"/>
            </a:endParaRPr>
          </a:p>
          <a:p>
            <a:pPr marL="0" indent="0" algn="l">
              <a:buNone/>
            </a:pPr>
            <a:r>
              <a:rPr lang="zh-CN" altLang="en-US" sz="2000">
                <a:solidFill>
                  <a:schemeClr val="bg1"/>
                </a:solidFill>
                <a:latin typeface="华文宋体" panose="02010600040101010101" charset="-122"/>
                <a:ea typeface="华文宋体" panose="02010600040101010101" charset="-122"/>
                <a:sym typeface="+mn-ea"/>
              </a:rPr>
              <a:t># train_raw = 409631049行, 6列</a:t>
            </a:r>
            <a:endParaRPr lang="zh-CN" altLang="en-US" sz="2000">
              <a:solidFill>
                <a:schemeClr val="bg1"/>
              </a:solidFill>
              <a:latin typeface="华文宋体" panose="02010600040101010101" charset="-122"/>
              <a:ea typeface="华文宋体" panose="02010600040101010101" charset="-122"/>
            </a:endParaRPr>
          </a:p>
          <a:p>
            <a:pPr marL="0" indent="0" algn="l">
              <a:buNone/>
            </a:pPr>
            <a:r>
              <a:rPr lang="zh-CN" altLang="en-US" sz="2000">
                <a:solidFill>
                  <a:schemeClr val="bg1"/>
                </a:solidFill>
                <a:latin typeface="华文宋体" panose="02010600040101010101" charset="-122"/>
                <a:ea typeface="华文宋体" panose="02010600040101010101" charset="-122"/>
                <a:sym typeface="+mn-ea"/>
              </a:rPr>
              <a:t># test_raw = 198719006行, 5列</a:t>
            </a:r>
            <a:endParaRPr lang="zh-CN" altLang="en-US" sz="2000">
              <a:solidFill>
                <a:schemeClr val="bg1"/>
              </a:solidFill>
              <a:latin typeface="华文宋体" panose="02010600040101010101" charset="-122"/>
              <a:ea typeface="华文宋体" panose="02010600040101010101" charset="-122"/>
            </a:endParaRPr>
          </a:p>
          <a:p>
            <a:pPr marL="0" indent="0" algn="l">
              <a:buNone/>
            </a:pPr>
            <a:r>
              <a:rPr lang="zh-CN" altLang="en-US" sz="2000">
                <a:solidFill>
                  <a:schemeClr val="bg1"/>
                </a:solidFill>
                <a:latin typeface="华文宋体" panose="02010600040101010101" charset="-122"/>
                <a:ea typeface="华文宋体" panose="02010600040101010101" charset="-122"/>
                <a:sym typeface="+mn-ea"/>
              </a:rPr>
              <a:t>根据</a:t>
            </a:r>
            <a:r>
              <a:rPr lang="en-US" altLang="zh-CN" sz="2000">
                <a:solidFill>
                  <a:schemeClr val="bg1"/>
                </a:solidFill>
                <a:latin typeface="华文宋体" panose="02010600040101010101" charset="-122"/>
                <a:ea typeface="华文宋体" panose="02010600040101010101" charset="-122"/>
                <a:sym typeface="+mn-ea"/>
              </a:rPr>
              <a:t>file_id</a:t>
            </a:r>
            <a:r>
              <a:rPr lang="zh-CN" altLang="en-US" sz="2000">
                <a:solidFill>
                  <a:schemeClr val="bg1"/>
                </a:solidFill>
                <a:latin typeface="华文宋体" panose="02010600040101010101" charset="-122"/>
                <a:ea typeface="华文宋体" panose="02010600040101010101" charset="-122"/>
                <a:sym typeface="+mn-ea"/>
              </a:rPr>
              <a:t>，</a:t>
            </a:r>
            <a:r>
              <a:rPr lang="en-US" altLang="zh-CN" sz="2000">
                <a:solidFill>
                  <a:schemeClr val="bg1"/>
                </a:solidFill>
                <a:latin typeface="华文宋体" panose="02010600040101010101" charset="-122"/>
                <a:ea typeface="华文宋体" panose="02010600040101010101" charset="-122"/>
                <a:sym typeface="+mn-ea"/>
              </a:rPr>
              <a:t>groupby</a:t>
            </a:r>
            <a:r>
              <a:rPr lang="zh-CN" altLang="en-US" sz="2000">
                <a:solidFill>
                  <a:schemeClr val="bg1"/>
                </a:solidFill>
                <a:latin typeface="华文宋体" panose="02010600040101010101" charset="-122"/>
                <a:ea typeface="华文宋体" panose="02010600040101010101" charset="-122"/>
                <a:sym typeface="+mn-ea"/>
              </a:rPr>
              <a:t>之后</a:t>
            </a:r>
            <a:endParaRPr lang="zh-CN" altLang="en-US" sz="2000">
              <a:solidFill>
                <a:schemeClr val="bg1"/>
              </a:solidFill>
              <a:latin typeface="华文宋体" panose="02010600040101010101" charset="-122"/>
              <a:ea typeface="华文宋体" panose="02010600040101010101" charset="-122"/>
            </a:endParaRPr>
          </a:p>
          <a:p>
            <a:pPr marL="0" indent="0" algn="l">
              <a:buNone/>
            </a:pPr>
            <a:r>
              <a:rPr lang="zh-CN" altLang="en-US" sz="2000">
                <a:solidFill>
                  <a:schemeClr val="bg1"/>
                </a:solidFill>
                <a:latin typeface="华文宋体" panose="02010600040101010101" charset="-122"/>
                <a:ea typeface="华文宋体" panose="02010600040101010101" charset="-122"/>
                <a:sym typeface="+mn-ea"/>
              </a:rPr>
              <a:t># train = 116624行, 6列</a:t>
            </a:r>
            <a:endParaRPr lang="zh-CN" altLang="en-US" sz="2000">
              <a:solidFill>
                <a:schemeClr val="bg1"/>
              </a:solidFill>
              <a:latin typeface="华文宋体" panose="02010600040101010101" charset="-122"/>
              <a:ea typeface="华文宋体" panose="02010600040101010101" charset="-122"/>
            </a:endParaRPr>
          </a:p>
          <a:p>
            <a:pPr marL="0" indent="0" algn="l">
              <a:buNone/>
            </a:pPr>
            <a:r>
              <a:rPr lang="zh-CN" altLang="en-US" sz="2000">
                <a:solidFill>
                  <a:schemeClr val="bg1"/>
                </a:solidFill>
                <a:latin typeface="华文宋体" panose="02010600040101010101" charset="-122"/>
                <a:ea typeface="华文宋体" panose="02010600040101010101" charset="-122"/>
                <a:sym typeface="+mn-ea"/>
              </a:rPr>
              <a:t># test = 53093行, </a:t>
            </a:r>
            <a:r>
              <a:rPr lang="en-US" altLang="zh-CN" sz="2000">
                <a:solidFill>
                  <a:schemeClr val="bg1"/>
                </a:solidFill>
                <a:latin typeface="华文宋体" panose="02010600040101010101" charset="-122"/>
                <a:ea typeface="华文宋体" panose="02010600040101010101" charset="-122"/>
                <a:sym typeface="+mn-ea"/>
              </a:rPr>
              <a:t>5</a:t>
            </a:r>
            <a:r>
              <a:rPr lang="zh-CN" altLang="en-US" sz="2000">
                <a:solidFill>
                  <a:schemeClr val="bg1"/>
                </a:solidFill>
                <a:latin typeface="华文宋体" panose="02010600040101010101" charset="-122"/>
                <a:ea typeface="华文宋体" panose="02010600040101010101" charset="-122"/>
                <a:sym typeface="+mn-ea"/>
              </a:rPr>
              <a:t>列</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37160" y="1035050"/>
            <a:ext cx="6884035" cy="5130800"/>
          </a:xfrm>
          <a:prstGeom prst="rect">
            <a:avLst/>
          </a:prstGeom>
        </p:spPr>
      </p:pic>
      <p:pic>
        <p:nvPicPr>
          <p:cNvPr id="7" name="图片 6"/>
          <p:cNvPicPr>
            <a:picLocks noChangeAspect="1"/>
          </p:cNvPicPr>
          <p:nvPr/>
        </p:nvPicPr>
        <p:blipFill>
          <a:blip r:embed="rId3"/>
          <a:stretch>
            <a:fillRect/>
          </a:stretch>
        </p:blipFill>
        <p:spPr>
          <a:xfrm>
            <a:off x="5317490" y="1275080"/>
            <a:ext cx="6795135" cy="5054600"/>
          </a:xfrm>
          <a:prstGeom prst="rect">
            <a:avLst/>
          </a:prstGeom>
        </p:spPr>
      </p:pic>
      <p:sp>
        <p:nvSpPr>
          <p:cNvPr id="2" name="标题 1"/>
          <p:cNvSpPr>
            <a:spLocks noGrp="1"/>
          </p:cNvSpPr>
          <p:nvPr>
            <p:ph type="title"/>
          </p:nvPr>
        </p:nvSpPr>
        <p:spPr>
          <a:xfrm>
            <a:off x="2198182" y="-1181100"/>
            <a:ext cx="8669868" cy="1836738"/>
          </a:xfrm>
        </p:spPr>
        <p:txBody>
          <a:bodyPr/>
          <a:lstStyle/>
          <a:p>
            <a:pPr algn="ctr"/>
            <a:r>
              <a:rPr lang="zh-CN" altLang="en-US">
                <a:solidFill>
                  <a:schemeClr val="bg1"/>
                </a:solidFill>
                <a:latin typeface="华文宋体" panose="02010600040101010101" charset="-122"/>
                <a:ea typeface="华文宋体" panose="02010600040101010101" charset="-122"/>
              </a:rPr>
              <a:t>目标值</a:t>
            </a:r>
          </a:p>
        </p:txBody>
      </p:sp>
      <p:sp>
        <p:nvSpPr>
          <p:cNvPr id="9" name="矩形 8"/>
          <p:cNvSpPr/>
          <p:nvPr/>
        </p:nvSpPr>
        <p:spPr>
          <a:xfrm>
            <a:off x="6319520" y="2176780"/>
            <a:ext cx="854710" cy="375475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矩形 7"/>
          <p:cNvSpPr/>
          <p:nvPr/>
        </p:nvSpPr>
        <p:spPr>
          <a:xfrm>
            <a:off x="9538335" y="2680970"/>
            <a:ext cx="911860" cy="325056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2532380" y="4994910"/>
            <a:ext cx="5461000" cy="977900"/>
          </a:xfrm>
          <a:prstGeom prst="rect">
            <a:avLst/>
          </a:prstGeom>
        </p:spPr>
      </p:pic>
      <p:sp>
        <p:nvSpPr>
          <p:cNvPr id="2" name="标题 1"/>
          <p:cNvSpPr>
            <a:spLocks noGrp="1"/>
          </p:cNvSpPr>
          <p:nvPr>
            <p:ph type="title"/>
          </p:nvPr>
        </p:nvSpPr>
        <p:spPr>
          <a:xfrm>
            <a:off x="2241362" y="-1198880"/>
            <a:ext cx="8669868" cy="1836738"/>
          </a:xfrm>
        </p:spPr>
        <p:txBody>
          <a:bodyPr/>
          <a:lstStyle/>
          <a:p>
            <a:pPr algn="ctr"/>
            <a:r>
              <a:rPr lang="zh-CN" altLang="en-US">
                <a:latin typeface="华文宋体" panose="02010600040101010101" charset="-122"/>
                <a:ea typeface="华文宋体" panose="02010600040101010101" charset="-122"/>
              </a:rPr>
              <a:t>各字段的取值可能</a:t>
            </a:r>
          </a:p>
        </p:txBody>
      </p:sp>
      <p:cxnSp>
        <p:nvCxnSpPr>
          <p:cNvPr id="6" name="直接箭头连接符 5"/>
          <p:cNvCxnSpPr/>
          <p:nvPr/>
        </p:nvCxnSpPr>
        <p:spPr>
          <a:xfrm flipH="1">
            <a:off x="3352165" y="3188335"/>
            <a:ext cx="3099435" cy="21748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a:off x="4448175" y="3530600"/>
            <a:ext cx="2825750" cy="20891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3"/>
          <a:stretch>
            <a:fillRect/>
          </a:stretch>
        </p:blipFill>
        <p:spPr>
          <a:xfrm>
            <a:off x="3708400" y="795020"/>
            <a:ext cx="4775200" cy="2882900"/>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1052" y="-1169670"/>
            <a:ext cx="8669868" cy="1836738"/>
          </a:xfrm>
        </p:spPr>
        <p:txBody>
          <a:bodyPr/>
          <a:lstStyle/>
          <a:p>
            <a:pPr algn="ctr"/>
            <a:r>
              <a:rPr lang="zh-CN" altLang="en-US">
                <a:latin typeface="华文宋体" panose="02010600040101010101" charset="-122"/>
                <a:ea typeface="华文宋体" panose="02010600040101010101" charset="-122"/>
              </a:rPr>
              <a:t>统计</a:t>
            </a:r>
            <a:r>
              <a:rPr lang="en-US" altLang="zh-CN">
                <a:latin typeface="华文宋体" panose="02010600040101010101" charset="-122"/>
                <a:ea typeface="华文宋体" panose="02010600040101010101" charset="-122"/>
                <a:sym typeface="+mn-ea"/>
              </a:rPr>
              <a:t>api</a:t>
            </a:r>
            <a:r>
              <a:rPr lang="zh-CN" altLang="en-US">
                <a:latin typeface="华文宋体" panose="02010600040101010101" charset="-122"/>
                <a:ea typeface="华文宋体" panose="02010600040101010101" charset="-122"/>
              </a:rPr>
              <a:t>列的取值情况</a:t>
            </a:r>
            <a:endParaRPr lang="en-US" altLang="zh-CN">
              <a:latin typeface="华文宋体" panose="02010600040101010101" charset="-122"/>
              <a:ea typeface="华文宋体" panose="02010600040101010101" charset="-122"/>
            </a:endParaRPr>
          </a:p>
        </p:txBody>
      </p:sp>
      <p:pic>
        <p:nvPicPr>
          <p:cNvPr id="4" name="图片 3"/>
          <p:cNvPicPr>
            <a:picLocks noChangeAspect="1"/>
          </p:cNvPicPr>
          <p:nvPr/>
        </p:nvPicPr>
        <p:blipFill>
          <a:blip r:embed="rId2"/>
          <a:stretch>
            <a:fillRect/>
          </a:stretch>
        </p:blipFill>
        <p:spPr>
          <a:xfrm>
            <a:off x="293370" y="1309370"/>
            <a:ext cx="4302760" cy="3628390"/>
          </a:xfrm>
          <a:prstGeom prst="rect">
            <a:avLst/>
          </a:prstGeom>
        </p:spPr>
      </p:pic>
      <p:pic>
        <p:nvPicPr>
          <p:cNvPr id="6" name="图片 5"/>
          <p:cNvPicPr>
            <a:picLocks noChangeAspect="1"/>
          </p:cNvPicPr>
          <p:nvPr/>
        </p:nvPicPr>
        <p:blipFill>
          <a:blip r:embed="rId3"/>
          <a:stretch>
            <a:fillRect/>
          </a:stretch>
        </p:blipFill>
        <p:spPr>
          <a:xfrm>
            <a:off x="3026410" y="3109595"/>
            <a:ext cx="4618355" cy="3315335"/>
          </a:xfrm>
          <a:prstGeom prst="rect">
            <a:avLst/>
          </a:prstGeom>
        </p:spPr>
      </p:pic>
      <p:sp>
        <p:nvSpPr>
          <p:cNvPr id="9" name="矩形 8"/>
          <p:cNvSpPr/>
          <p:nvPr/>
        </p:nvSpPr>
        <p:spPr>
          <a:xfrm>
            <a:off x="535940" y="1969770"/>
            <a:ext cx="1071245" cy="27114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4"/>
          <a:stretch>
            <a:fillRect/>
          </a:stretch>
        </p:blipFill>
        <p:spPr>
          <a:xfrm>
            <a:off x="8309610" y="667385"/>
            <a:ext cx="3539490" cy="5523230"/>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Microsoft YaHei"/>
        <a:ea typeface="Microsoft YaHei"/>
        <a:cs typeface="Microsoft YaHei"/>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0" tIns="0" rIns="0" bIns="0" numCol="1" spcCol="38100" rtlCol="0" anchor="ctr">
        <a:spAutoFit/>
      </a:bodyPr>
      <a:lstStyle>
        <a:defPPr marL="0" marR="0" indent="0" algn="ctr" defTabSz="48895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j-lt"/>
            <a:ea typeface="+mj-ea"/>
            <a:cs typeface="+mj-cs"/>
            <a:sym typeface="Microsoft YaHei"/>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27092" tIns="27092" rIns="27092" bIns="27092" numCol="1" spcCol="38100" rtlCol="0" anchor="ctr">
        <a:spAutoFit/>
      </a:bodyPr>
      <a:lstStyle>
        <a:defPPr marL="0" marR="0" indent="0" algn="ctr" defTabSz="48895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j-lt"/>
            <a:ea typeface="+mj-ea"/>
            <a:cs typeface="+mj-cs"/>
            <a:sym typeface="Microsoft YaHei"/>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1954</Words>
  <Application>Microsoft Macintosh PowerPoint</Application>
  <PresentationFormat>宽屏</PresentationFormat>
  <Paragraphs>328</Paragraphs>
  <Slides>27</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27</vt:i4>
      </vt:variant>
    </vt:vector>
  </HeadingPairs>
  <TitlesOfParts>
    <vt:vector size="37" baseType="lpstr">
      <vt:lpstr>华文宋体</vt:lpstr>
      <vt:lpstr>宋体</vt:lpstr>
      <vt:lpstr>Microsoft YaHei</vt:lpstr>
      <vt:lpstr>FZLanTingHei-L-GBK</vt:lpstr>
      <vt:lpstr>FZLanTingHei-M-GBK</vt:lpstr>
      <vt:lpstr>Univers LT Std 55 Roman</vt:lpstr>
      <vt:lpstr>Arial</vt:lpstr>
      <vt:lpstr>Calibri</vt:lpstr>
      <vt:lpstr>Helvetica</vt:lpstr>
      <vt:lpstr>White</vt:lpstr>
      <vt:lpstr>PowerPoint 演示文稿</vt:lpstr>
      <vt:lpstr>PowerPoint 演示文稿</vt:lpstr>
      <vt:lpstr>PowerPoint 演示文稿</vt:lpstr>
      <vt:lpstr>赛题简介</vt:lpstr>
      <vt:lpstr>安全背景</vt:lpstr>
      <vt:lpstr>数据概览</vt:lpstr>
      <vt:lpstr>目标值</vt:lpstr>
      <vt:lpstr>各字段的取值可能</vt:lpstr>
      <vt:lpstr>统计api列的取值情况</vt:lpstr>
      <vt:lpstr>统计tid列的取值情况</vt:lpstr>
      <vt:lpstr>PowerPoint 演示文稿</vt:lpstr>
      <vt:lpstr>初赛整体方案: stacking</vt:lpstr>
      <vt:lpstr>LGB1 = handcrafted（经验）+lgb</vt:lpstr>
      <vt:lpstr>LGB1 = handcrafted（经验）+lgb</vt:lpstr>
      <vt:lpstr>局部特征展开形式例子</vt:lpstr>
      <vt:lpstr>LGB2 = n-gram tfidf +lgb</vt:lpstr>
      <vt:lpstr>LGB2 = n-gram tfidf +lgb</vt:lpstr>
      <vt:lpstr>Hierarchical And Dilated Convolution</vt:lpstr>
      <vt:lpstr>Hierarchical CNN with self-Attention</vt:lpstr>
      <vt:lpstr>决赛方案: Simple Bagging</vt:lpstr>
      <vt:lpstr>PowerPoint 演示文稿</vt:lpstr>
      <vt:lpstr>总结和展望</vt:lpstr>
      <vt:lpstr>落地能力</vt:lpstr>
      <vt:lpstr>PowerPoint 演示文稿</vt:lpstr>
      <vt:lpstr>黑客如何绕过</vt:lpstr>
      <vt:lpstr>无监督聚类</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runningz</dc:creator>
  <cp:lastModifiedBy>Microsoft Office User</cp:lastModifiedBy>
  <cp:revision>822</cp:revision>
  <dcterms:created xsi:type="dcterms:W3CDTF">2018-09-21T17:27:58Z</dcterms:created>
  <dcterms:modified xsi:type="dcterms:W3CDTF">2018-09-22T15:29:24Z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2052-1.2.3.321</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zhgao@microsoft.com</vt:lpwstr>
  </property>
  <property fmtid="{D5CDD505-2E9C-101B-9397-08002B2CF9AE}" pid="6" name="MSIP_Label_f42aa342-8706-4288-bd11-ebb85995028c_SetDate">
    <vt:lpwstr>2018-09-02T05:11:42.2318036Z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